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6187a00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6187a00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574ffcc9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574ffcc9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574ffcc9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574ffcc9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574ffcc9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574ffcc9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59f6c2771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59f6c2771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574ffcc9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574ffcc9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574ffcc9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574ffcc9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run on laptop</a:t>
            </a:r>
            <a:endParaRPr/>
          </a:p>
          <a:p>
            <a:pPr indent="0" lvl="0" marL="0" rtl="0" algn="l">
              <a:spcBef>
                <a:spcPts val="0"/>
              </a:spcBef>
              <a:spcAft>
                <a:spcPts val="0"/>
              </a:spcAft>
              <a:buNone/>
            </a:pPr>
            <a:r>
              <a:rPr lang="en"/>
              <a:t>Needs supercomputer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6574ffcc9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6574ffcc9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6187a004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6187a004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59f6c277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59f6c277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574ffcc9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574ffcc9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7390584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7390584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574ffcc9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6574ffcc9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can be really powerful.</a:t>
            </a:r>
            <a:endParaRPr/>
          </a:p>
          <a:p>
            <a:pPr indent="0" lvl="0" marL="0" rtl="0" algn="l">
              <a:spcBef>
                <a:spcPts val="0"/>
              </a:spcBef>
              <a:spcAft>
                <a:spcPts val="0"/>
              </a:spcAft>
              <a:buNone/>
            </a:pPr>
            <a:r>
              <a:rPr lang="en"/>
              <a:t>It can pick up on relationships between features and end up recreating </a:t>
            </a:r>
            <a:r>
              <a:rPr lang="en"/>
              <a:t>categories</a:t>
            </a:r>
            <a:r>
              <a:rPr lang="en"/>
              <a:t> we use all the time, like music genre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Incidentally, this slide has another form of unsupervised learning - dimensionality reduction. Each data point you see here is actually 12-dimensional.</a:t>
            </a:r>
            <a:endParaRPr/>
          </a:p>
          <a:p>
            <a:pPr indent="0" lvl="0" marL="0" rtl="0" algn="l">
              <a:spcBef>
                <a:spcPts val="0"/>
              </a:spcBef>
              <a:spcAft>
                <a:spcPts val="0"/>
              </a:spcAft>
              <a:buNone/>
            </a:pPr>
            <a:r>
              <a:rPr lang="en"/>
              <a:t>These dimensions include things like danceability, energy level, beats per minute, release year, etc. </a:t>
            </a:r>
            <a:endParaRPr/>
          </a:p>
          <a:p>
            <a:pPr indent="0" lvl="0" marL="0" rtl="0" algn="l">
              <a:spcBef>
                <a:spcPts val="0"/>
              </a:spcBef>
              <a:spcAft>
                <a:spcPts val="0"/>
              </a:spcAft>
              <a:buNone/>
            </a:pPr>
            <a:r>
              <a:rPr lang="en"/>
              <a:t>But we can’t visualize things in 12 dimensions.</a:t>
            </a:r>
            <a:endParaRPr/>
          </a:p>
          <a:p>
            <a:pPr indent="0" lvl="0" marL="0" rtl="0" algn="l">
              <a:spcBef>
                <a:spcPts val="0"/>
              </a:spcBef>
              <a:spcAft>
                <a:spcPts val="0"/>
              </a:spcAft>
              <a:buNone/>
            </a:pPr>
            <a:r>
              <a:rPr lang="en"/>
              <a:t>So we have algorithms that squeeze that 12-dimensional data into 2 dimensions so that we can graph it on an XY plane.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7390584b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7390584b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574ffcc9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574ffcc9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6187a004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66187a00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7390584b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7390584b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6187a004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6187a004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7390584b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7390584b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59f6c27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59f6c27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59f6c277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59f6c277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6187a004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6187a004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574ffcc9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574ffcc9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 is the kind of machine learning you’re most </a:t>
            </a:r>
            <a:r>
              <a:rPr lang="en"/>
              <a:t>likely</a:t>
            </a:r>
            <a:r>
              <a:rPr lang="en"/>
              <a:t> familiar with. This requires labeled data - hence the supervised part. This labeled data can take many forms - listing kinds of birds in a photo, or having a dataset of square footage to home price, or others.</a:t>
            </a:r>
            <a:endParaRPr/>
          </a:p>
          <a:p>
            <a:pPr indent="0" lvl="0" marL="0" rtl="0" algn="l">
              <a:spcBef>
                <a:spcPts val="0"/>
              </a:spcBef>
              <a:spcAft>
                <a:spcPts val="0"/>
              </a:spcAft>
              <a:buNone/>
            </a:pPr>
            <a:r>
              <a:rPr lang="en"/>
              <a:t>The more complex the model, the more data it needs. Photos are really complicated - you have the RGB value for each individual pixel, but you also have complications like different kinds of lighting, or different orientations of the subject matter. Consequently, photo labeling models needs 10s of thousands to millions of labeled training photos, depending on what you’re </a:t>
            </a:r>
            <a:r>
              <a:rPr lang="en"/>
              <a:t>trying</a:t>
            </a:r>
            <a:r>
              <a:rPr lang="en"/>
              <a:t> to do with it.</a:t>
            </a:r>
            <a:endParaRPr/>
          </a:p>
          <a:p>
            <a:pPr indent="0" lvl="0" marL="0" rtl="0" algn="l">
              <a:spcBef>
                <a:spcPts val="0"/>
              </a:spcBef>
              <a:spcAft>
                <a:spcPts val="0"/>
              </a:spcAft>
              <a:buNone/>
            </a:pPr>
            <a:r>
              <a:rPr lang="en"/>
              <a:t>There are tons of different kinds of supervised model. Each works in a completely different way, with </a:t>
            </a:r>
            <a:r>
              <a:rPr lang="en"/>
              <a:t>its</a:t>
            </a:r>
            <a:r>
              <a:rPr lang="en"/>
              <a:t> own strengths and weaknesses. At the same time, for most problems, they’re largely interchangeable with eachother. </a:t>
            </a:r>
            <a:endParaRPr/>
          </a:p>
          <a:p>
            <a:pPr indent="0" lvl="0" marL="0" rtl="0" algn="l">
              <a:spcBef>
                <a:spcPts val="0"/>
              </a:spcBef>
              <a:spcAft>
                <a:spcPts val="0"/>
              </a:spcAft>
              <a:buNone/>
            </a:pPr>
            <a:r>
              <a:rPr lang="en"/>
              <a:t>Every supervised problem is the same - your training data has some columns for the input, and one or more columns for the output. The supervised model finds a mapping of input to output. How it forms that mapping doesn’t matter so much, just how accurately it is able to predict the output from the input.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574ffcc9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574ffcc9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574ffcc9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574ffcc9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574ffcc9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574ffcc9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2.png"/><Relationship Id="rId7"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2.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INTRODUCTION TO </a:t>
            </a:r>
            <a:endParaRPr/>
          </a:p>
          <a:p>
            <a:pPr indent="0" lvl="0" marL="0" rtl="0" algn="l">
              <a:spcBef>
                <a:spcPts val="0"/>
              </a:spcBef>
              <a:spcAft>
                <a:spcPts val="0"/>
              </a:spcAft>
              <a:buNone/>
            </a:pPr>
            <a:r>
              <a:rPr lang="en"/>
              <a:t>MACHINE LEARNING</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Jackson Hassell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Neural Networks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a:t>
            </a:r>
            <a:endParaRPr/>
          </a:p>
        </p:txBody>
      </p:sp>
      <p:sp>
        <p:nvSpPr>
          <p:cNvPr id="176" name="Google Shape;176;p23"/>
          <p:cNvSpPr txBox="1"/>
          <p:nvPr>
            <p:ph idx="1" type="body"/>
          </p:nvPr>
        </p:nvSpPr>
        <p:spPr>
          <a:xfrm>
            <a:off x="311700" y="1229875"/>
            <a:ext cx="48069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backbone of modern machine learning.</a:t>
            </a:r>
            <a:endParaRPr/>
          </a:p>
          <a:p>
            <a:pPr indent="-317500" lvl="1" marL="914400" rtl="0" algn="l">
              <a:spcBef>
                <a:spcPts val="0"/>
              </a:spcBef>
              <a:spcAft>
                <a:spcPts val="0"/>
              </a:spcAft>
              <a:buSzPts val="1400"/>
              <a:buChar char="○"/>
            </a:pPr>
            <a:r>
              <a:rPr lang="en"/>
              <a:t>If you hear “deep learning” it means using a large neural network.</a:t>
            </a:r>
            <a:endParaRPr/>
          </a:p>
          <a:p>
            <a:pPr indent="-342900" lvl="0" marL="457200" rtl="0" algn="l">
              <a:spcBef>
                <a:spcPts val="0"/>
              </a:spcBef>
              <a:spcAft>
                <a:spcPts val="0"/>
              </a:spcAft>
              <a:buSzPts val="1800"/>
              <a:buChar char="●"/>
            </a:pPr>
            <a:r>
              <a:rPr lang="en"/>
              <a:t>Made of hundreds of “neurons” spread across multiple layers.</a:t>
            </a:r>
            <a:endParaRPr/>
          </a:p>
          <a:p>
            <a:pPr indent="-342900" lvl="0" marL="457200" rtl="0" algn="l">
              <a:spcBef>
                <a:spcPts val="0"/>
              </a:spcBef>
              <a:spcAft>
                <a:spcPts val="0"/>
              </a:spcAft>
              <a:buSzPts val="1800"/>
              <a:buChar char="●"/>
            </a:pPr>
            <a:r>
              <a:rPr lang="en"/>
              <a:t>The first layer takes the training data as input, and the output of the last layer is the model’s prediction.</a:t>
            </a:r>
            <a:endParaRPr/>
          </a:p>
          <a:p>
            <a:pPr indent="-317500" lvl="1" marL="914400" rtl="0" algn="l">
              <a:spcBef>
                <a:spcPts val="0"/>
              </a:spcBef>
              <a:spcAft>
                <a:spcPts val="0"/>
              </a:spcAft>
              <a:buSzPts val="1400"/>
              <a:buChar char="○"/>
            </a:pPr>
            <a:r>
              <a:rPr lang="en"/>
              <a:t>What happens in the middle gets weird.</a:t>
            </a:r>
            <a:endParaRPr/>
          </a:p>
        </p:txBody>
      </p:sp>
      <p:pic>
        <p:nvPicPr>
          <p:cNvPr id="177" name="Google Shape;177;p23"/>
          <p:cNvPicPr preferRelativeResize="0"/>
          <p:nvPr/>
        </p:nvPicPr>
        <p:blipFill>
          <a:blip r:embed="rId3">
            <a:alphaModFix/>
          </a:blip>
          <a:stretch>
            <a:fillRect/>
          </a:stretch>
        </p:blipFill>
        <p:spPr>
          <a:xfrm>
            <a:off x="5517322" y="0"/>
            <a:ext cx="3076125" cy="410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Anatomy of a Neuron</a:t>
            </a:r>
            <a:endParaRPr/>
          </a:p>
        </p:txBody>
      </p:sp>
      <p:sp>
        <p:nvSpPr>
          <p:cNvPr id="183" name="Google Shape;183;p24"/>
          <p:cNvSpPr txBox="1"/>
          <p:nvPr>
            <p:ph idx="1" type="body"/>
          </p:nvPr>
        </p:nvSpPr>
        <p:spPr>
          <a:xfrm>
            <a:off x="311700" y="1229875"/>
            <a:ext cx="3675900" cy="36381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en"/>
              <a:t>Neural network neurons were designed to mimic the behavior of biological neurons, but really they’re just “linear” regressors.</a:t>
            </a:r>
            <a:endParaRPr/>
          </a:p>
          <a:p>
            <a:pPr indent="-308610" lvl="0" marL="457200" rtl="0" algn="l">
              <a:spcBef>
                <a:spcPts val="0"/>
              </a:spcBef>
              <a:spcAft>
                <a:spcPts val="0"/>
              </a:spcAft>
              <a:buSzPct val="100000"/>
              <a:buChar char="●"/>
            </a:pPr>
            <a:r>
              <a:rPr lang="en"/>
              <a:t>Each neuron receives as input the output of each neuron in the previous layer.</a:t>
            </a:r>
            <a:endParaRPr/>
          </a:p>
          <a:p>
            <a:pPr indent="-308610" lvl="0" marL="457200" rtl="0" algn="l">
              <a:spcBef>
                <a:spcPts val="0"/>
              </a:spcBef>
              <a:spcAft>
                <a:spcPts val="0"/>
              </a:spcAft>
              <a:buSzPct val="100000"/>
              <a:buChar char="●"/>
            </a:pPr>
            <a:r>
              <a:rPr lang="en"/>
              <a:t>Each input is multiplied by a weight, then summed together. This sum is then passed through an activation function before being sent to the next layer.</a:t>
            </a:r>
            <a:endParaRPr/>
          </a:p>
          <a:p>
            <a:pPr indent="-290830" lvl="1" marL="914400" rtl="0" algn="l">
              <a:spcBef>
                <a:spcPts val="0"/>
              </a:spcBef>
              <a:spcAft>
                <a:spcPts val="0"/>
              </a:spcAft>
              <a:buSzPct val="100000"/>
              <a:buChar char="○"/>
            </a:pPr>
            <a:r>
              <a:rPr lang="en"/>
              <a:t>A non-linear activation function must be used because otherwise the entire neural network effectively collapses into a big linear regressor itself.</a:t>
            </a:r>
            <a:endParaRPr/>
          </a:p>
          <a:p>
            <a:pPr indent="-308610" lvl="0" marL="457200" rtl="0" algn="l">
              <a:spcBef>
                <a:spcPts val="0"/>
              </a:spcBef>
              <a:spcAft>
                <a:spcPts val="0"/>
              </a:spcAft>
              <a:buSzPct val="100000"/>
              <a:buChar char="●"/>
            </a:pPr>
            <a:r>
              <a:rPr lang="en"/>
              <a:t>The values for these weights are what the model learns when it’s given the training data. But how does it know what value of weight is correct?</a:t>
            </a:r>
            <a:endParaRPr/>
          </a:p>
        </p:txBody>
      </p:sp>
      <p:pic>
        <p:nvPicPr>
          <p:cNvPr id="184" name="Google Shape;184;p24"/>
          <p:cNvPicPr preferRelativeResize="0"/>
          <p:nvPr/>
        </p:nvPicPr>
        <p:blipFill>
          <a:blip r:embed="rId3">
            <a:alphaModFix/>
          </a:blip>
          <a:stretch>
            <a:fillRect/>
          </a:stretch>
        </p:blipFill>
        <p:spPr>
          <a:xfrm>
            <a:off x="3987570" y="157120"/>
            <a:ext cx="4879524" cy="2463825"/>
          </a:xfrm>
          <a:prstGeom prst="rect">
            <a:avLst/>
          </a:prstGeom>
          <a:noFill/>
          <a:ln>
            <a:noFill/>
          </a:ln>
        </p:spPr>
      </p:pic>
      <p:pic>
        <p:nvPicPr>
          <p:cNvPr id="185" name="Google Shape;185;p24"/>
          <p:cNvPicPr preferRelativeResize="0"/>
          <p:nvPr/>
        </p:nvPicPr>
        <p:blipFill>
          <a:blip r:embed="rId4">
            <a:alphaModFix/>
          </a:blip>
          <a:stretch>
            <a:fillRect/>
          </a:stretch>
        </p:blipFill>
        <p:spPr>
          <a:xfrm>
            <a:off x="4443775" y="2775325"/>
            <a:ext cx="3967125" cy="1993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Neural Networks</a:t>
            </a:r>
            <a:endParaRPr/>
          </a:p>
        </p:txBody>
      </p:sp>
      <p:pic>
        <p:nvPicPr>
          <p:cNvPr id="191" name="Google Shape;191;p25"/>
          <p:cNvPicPr preferRelativeResize="0"/>
          <p:nvPr/>
        </p:nvPicPr>
        <p:blipFill>
          <a:blip r:embed="rId3">
            <a:alphaModFix/>
          </a:blip>
          <a:stretch>
            <a:fillRect/>
          </a:stretch>
        </p:blipFill>
        <p:spPr>
          <a:xfrm>
            <a:off x="4426225" y="1069938"/>
            <a:ext cx="4717776" cy="2461111"/>
          </a:xfrm>
          <a:prstGeom prst="rect">
            <a:avLst/>
          </a:prstGeom>
          <a:noFill/>
          <a:ln>
            <a:noFill/>
          </a:ln>
        </p:spPr>
      </p:pic>
      <p:sp>
        <p:nvSpPr>
          <p:cNvPr id="192" name="Google Shape;192;p25"/>
          <p:cNvSpPr txBox="1"/>
          <p:nvPr>
            <p:ph idx="1" type="body"/>
          </p:nvPr>
        </p:nvSpPr>
        <p:spPr>
          <a:xfrm>
            <a:off x="156625" y="1237925"/>
            <a:ext cx="4175400" cy="3670200"/>
          </a:xfrm>
          <a:prstGeom prst="rect">
            <a:avLst/>
          </a:prstGeom>
        </p:spPr>
        <p:txBody>
          <a:bodyPr anchorCtr="0" anchor="t" bIns="91425" lIns="91425" spcFirstLastPara="1" rIns="91425" wrap="square" tIns="91425">
            <a:normAutofit lnSpcReduction="20000"/>
          </a:bodyPr>
          <a:lstStyle/>
          <a:p>
            <a:pPr indent="-323850" lvl="0" marL="457200" rtl="0" algn="l">
              <a:lnSpc>
                <a:spcPct val="95000"/>
              </a:lnSpc>
              <a:spcBef>
                <a:spcPts val="0"/>
              </a:spcBef>
              <a:spcAft>
                <a:spcPts val="0"/>
              </a:spcAft>
              <a:buSzPts val="1500"/>
              <a:buChar char="●"/>
            </a:pPr>
            <a:r>
              <a:rPr lang="en" sz="1500"/>
              <a:t>Initially, all neuron weights are randomly set. This leads to a model with a very high error rate at first.</a:t>
            </a:r>
            <a:endParaRPr sz="1500"/>
          </a:p>
          <a:p>
            <a:pPr indent="-323850" lvl="0" marL="457200" rtl="0" algn="l">
              <a:lnSpc>
                <a:spcPct val="95000"/>
              </a:lnSpc>
              <a:spcBef>
                <a:spcPts val="1000"/>
              </a:spcBef>
              <a:spcAft>
                <a:spcPts val="0"/>
              </a:spcAft>
              <a:buSzPts val="1500"/>
              <a:buChar char="●"/>
            </a:pPr>
            <a:r>
              <a:rPr lang="en" sz="1500"/>
              <a:t>Using the power of calculus, you can calculate the gradient of the model’s error with respect to the weights.</a:t>
            </a:r>
            <a:endParaRPr sz="1500"/>
          </a:p>
          <a:p>
            <a:pPr indent="-323850" lvl="0" marL="457200" rtl="0" algn="l">
              <a:lnSpc>
                <a:spcPct val="95000"/>
              </a:lnSpc>
              <a:spcBef>
                <a:spcPts val="1000"/>
              </a:spcBef>
              <a:spcAft>
                <a:spcPts val="0"/>
              </a:spcAft>
              <a:buSzPts val="1500"/>
              <a:buChar char="●"/>
            </a:pPr>
            <a:r>
              <a:rPr lang="en" sz="1500"/>
              <a:t>You then update the weights using this gradient, and repeat the process until the error is low enough*.</a:t>
            </a:r>
            <a:endParaRPr sz="1500"/>
          </a:p>
          <a:p>
            <a:pPr indent="-323850" lvl="0" marL="457200" rtl="0" algn="l">
              <a:lnSpc>
                <a:spcPct val="95000"/>
              </a:lnSpc>
              <a:spcBef>
                <a:spcPts val="1000"/>
              </a:spcBef>
              <a:spcAft>
                <a:spcPts val="0"/>
              </a:spcAft>
              <a:buSzPts val="1500"/>
              <a:buChar char="●"/>
            </a:pPr>
            <a:r>
              <a:rPr lang="en" sz="1500"/>
              <a:t>This is called gradient descent.</a:t>
            </a:r>
            <a:endParaRPr sz="1500"/>
          </a:p>
          <a:p>
            <a:pPr indent="0" lvl="0" marL="0" rtl="0" algn="l">
              <a:lnSpc>
                <a:spcPct val="95000"/>
              </a:lnSpc>
              <a:spcBef>
                <a:spcPts val="1000"/>
              </a:spcBef>
              <a:spcAft>
                <a:spcPts val="0"/>
              </a:spcAft>
              <a:buNone/>
            </a:pPr>
            <a:r>
              <a:t/>
            </a:r>
            <a:endParaRPr sz="1100"/>
          </a:p>
          <a:p>
            <a:pPr indent="0" lvl="0" marL="0" rtl="0" algn="l">
              <a:lnSpc>
                <a:spcPct val="95000"/>
              </a:lnSpc>
              <a:spcBef>
                <a:spcPts val="1000"/>
              </a:spcBef>
              <a:spcAft>
                <a:spcPts val="0"/>
              </a:spcAft>
              <a:buNone/>
            </a:pPr>
            <a:r>
              <a:t/>
            </a:r>
            <a:endParaRPr sz="1100"/>
          </a:p>
          <a:p>
            <a:pPr indent="0" lvl="0" marL="0" rtl="0" algn="l">
              <a:lnSpc>
                <a:spcPct val="95000"/>
              </a:lnSpc>
              <a:spcBef>
                <a:spcPts val="1000"/>
              </a:spcBef>
              <a:spcAft>
                <a:spcPts val="0"/>
              </a:spcAft>
              <a:buNone/>
            </a:pPr>
            <a:r>
              <a:t/>
            </a:r>
            <a:endParaRPr sz="1100"/>
          </a:p>
          <a:p>
            <a:pPr indent="0" lvl="0" marL="0" rtl="0" algn="l">
              <a:lnSpc>
                <a:spcPct val="95000"/>
              </a:lnSpc>
              <a:spcBef>
                <a:spcPts val="1000"/>
              </a:spcBef>
              <a:spcAft>
                <a:spcPts val="1000"/>
              </a:spcAft>
              <a:buNone/>
            </a:pPr>
            <a:r>
              <a:rPr lang="en" sz="1100"/>
              <a:t>*</a:t>
            </a:r>
            <a:r>
              <a:rPr lang="en" sz="1100"/>
              <a:t>There are a lot of extra factors that go into this, like how much you descend at each step, how you avoid getting stuck in local minima, how you seed your initial weights, how you know when to stop, etc.</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8" name="Google Shape;198;p2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26"/>
          <p:cNvPicPr preferRelativeResize="0"/>
          <p:nvPr/>
        </p:nvPicPr>
        <p:blipFill>
          <a:blip r:embed="rId3">
            <a:alphaModFix/>
          </a:blip>
          <a:stretch>
            <a:fillRect/>
          </a:stretch>
        </p:blipFill>
        <p:spPr>
          <a:xfrm>
            <a:off x="1948096" y="0"/>
            <a:ext cx="434688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Functions</a:t>
            </a:r>
            <a:endParaRPr/>
          </a:p>
        </p:txBody>
      </p:sp>
      <p:sp>
        <p:nvSpPr>
          <p:cNvPr id="205" name="Google Shape;205;p27"/>
          <p:cNvSpPr txBox="1"/>
          <p:nvPr>
            <p:ph idx="1" type="body"/>
          </p:nvPr>
        </p:nvSpPr>
        <p:spPr>
          <a:xfrm>
            <a:off x="82800" y="949275"/>
            <a:ext cx="4632600" cy="40590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Should we calculate the gradient of the weights with respect to the raw error, or do something more?</a:t>
            </a:r>
            <a:endParaRPr/>
          </a:p>
          <a:p>
            <a:pPr indent="-325755" lvl="0" marL="457200" rtl="0" algn="l">
              <a:spcBef>
                <a:spcPts val="0"/>
              </a:spcBef>
              <a:spcAft>
                <a:spcPts val="0"/>
              </a:spcAft>
              <a:buSzPct val="100000"/>
              <a:buChar char="●"/>
            </a:pPr>
            <a:r>
              <a:rPr lang="en"/>
              <a:t>Loss is a function you pass your error into. You then calculate the gradient of the loss with respect to the weights instead.</a:t>
            </a:r>
            <a:endParaRPr/>
          </a:p>
          <a:p>
            <a:pPr indent="-304165" lvl="1" marL="914400" rtl="0" algn="l">
              <a:spcBef>
                <a:spcPts val="0"/>
              </a:spcBef>
              <a:spcAft>
                <a:spcPts val="0"/>
              </a:spcAft>
              <a:buSzPct val="100000"/>
              <a:buChar char="○"/>
            </a:pPr>
            <a:r>
              <a:rPr lang="en"/>
              <a:t>This unlocks all sorts of new behaviors for neural networks.</a:t>
            </a:r>
            <a:endParaRPr/>
          </a:p>
          <a:p>
            <a:pPr indent="-304165" lvl="1" marL="914400" rtl="0" algn="l">
              <a:spcBef>
                <a:spcPts val="0"/>
              </a:spcBef>
              <a:spcAft>
                <a:spcPts val="0"/>
              </a:spcAft>
              <a:buSzPct val="100000"/>
              <a:buChar char="○"/>
            </a:pPr>
            <a:r>
              <a:rPr lang="en"/>
              <a:t>You can think of different loss functions as different ways of “stirring” your pile of linear algebra.</a:t>
            </a:r>
            <a:endParaRPr/>
          </a:p>
          <a:p>
            <a:pPr indent="-325755" lvl="0" marL="457200" rtl="0" algn="l">
              <a:spcBef>
                <a:spcPts val="0"/>
              </a:spcBef>
              <a:spcAft>
                <a:spcPts val="0"/>
              </a:spcAft>
              <a:buSzPct val="100000"/>
              <a:buChar char="●"/>
            </a:pPr>
            <a:r>
              <a:rPr lang="en"/>
              <a:t> How do you choose your loss function?</a:t>
            </a:r>
            <a:endParaRPr/>
          </a:p>
          <a:p>
            <a:pPr indent="-304165" lvl="1" marL="914400" rtl="0" algn="l">
              <a:spcBef>
                <a:spcPts val="0"/>
              </a:spcBef>
              <a:spcAft>
                <a:spcPts val="0"/>
              </a:spcAft>
              <a:buSzPct val="100000"/>
              <a:buChar char="○"/>
            </a:pPr>
            <a:r>
              <a:rPr lang="en"/>
              <a:t>Do you want to minimize false positives or false negatives or do you care just about overall accuracy? Are you doing classification or regression? How tolerant are you of frequent small errors vs occasional large errors?</a:t>
            </a:r>
            <a:endParaRPr/>
          </a:p>
          <a:p>
            <a:pPr indent="-304165" lvl="1" marL="914400" rtl="0" algn="l">
              <a:spcBef>
                <a:spcPts val="0"/>
              </a:spcBef>
              <a:spcAft>
                <a:spcPts val="0"/>
              </a:spcAft>
              <a:buSzPct val="100000"/>
              <a:buChar char="○"/>
            </a:pPr>
            <a:r>
              <a:rPr lang="en"/>
              <a:t>The loss function you choose changes based on what you need from the model.</a:t>
            </a:r>
            <a:endParaRPr/>
          </a:p>
        </p:txBody>
      </p:sp>
      <p:pic>
        <p:nvPicPr>
          <p:cNvPr id="206" name="Google Shape;206;p27"/>
          <p:cNvPicPr preferRelativeResize="0"/>
          <p:nvPr/>
        </p:nvPicPr>
        <p:blipFill>
          <a:blip r:embed="rId3">
            <a:alphaModFix/>
          </a:blip>
          <a:stretch>
            <a:fillRect/>
          </a:stretch>
        </p:blipFill>
        <p:spPr>
          <a:xfrm>
            <a:off x="4629950" y="584925"/>
            <a:ext cx="4514050" cy="3024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311700" y="1569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These networks can get very large very quickly.</a:t>
            </a:r>
            <a:endParaRPr/>
          </a:p>
        </p:txBody>
      </p:sp>
      <p:sp>
        <p:nvSpPr>
          <p:cNvPr id="212" name="Google Shape;212;p28"/>
          <p:cNvSpPr txBox="1"/>
          <p:nvPr>
            <p:ph idx="1" type="body"/>
          </p:nvPr>
        </p:nvSpPr>
        <p:spPr>
          <a:xfrm>
            <a:off x="35725" y="3674750"/>
            <a:ext cx="5790000" cy="1297200"/>
          </a:xfrm>
          <a:prstGeom prst="rect">
            <a:avLst/>
          </a:prstGeom>
        </p:spPr>
        <p:txBody>
          <a:bodyPr anchorCtr="0" anchor="t" bIns="91425" lIns="91425" spcFirstLastPara="1" rIns="91425" wrap="square" tIns="91425">
            <a:normAutofit fontScale="77500"/>
          </a:bodyPr>
          <a:lstStyle/>
          <a:p>
            <a:pPr indent="-275844" lvl="0" marL="457200" rtl="0" algn="l">
              <a:lnSpc>
                <a:spcPct val="150000"/>
              </a:lnSpc>
              <a:spcBef>
                <a:spcPts val="0"/>
              </a:spcBef>
              <a:spcAft>
                <a:spcPts val="0"/>
              </a:spcAft>
              <a:buSzPct val="100000"/>
              <a:buChar char="●"/>
            </a:pPr>
            <a:r>
              <a:rPr lang="en" sz="960"/>
              <a:t>The “deep” part in deep learning refers to neural networks with many hidden layers. </a:t>
            </a:r>
            <a:endParaRPr sz="960"/>
          </a:p>
          <a:p>
            <a:pPr indent="-275844" lvl="1" marL="914400" rtl="0" algn="l">
              <a:lnSpc>
                <a:spcPct val="150000"/>
              </a:lnSpc>
              <a:spcBef>
                <a:spcPts val="0"/>
              </a:spcBef>
              <a:spcAft>
                <a:spcPts val="0"/>
              </a:spcAft>
              <a:buSzPct val="100000"/>
              <a:buChar char="○"/>
            </a:pPr>
            <a:r>
              <a:rPr lang="en" sz="960"/>
              <a:t>The neural network visualized above wouldn’t be considered deep - 40 neurons total is tiny, relatively </a:t>
            </a:r>
            <a:r>
              <a:rPr lang="en" sz="960"/>
              <a:t>speaking</a:t>
            </a:r>
            <a:r>
              <a:rPr lang="en" sz="960"/>
              <a:t>.</a:t>
            </a:r>
            <a:endParaRPr sz="960"/>
          </a:p>
          <a:p>
            <a:pPr indent="-275844" lvl="1" marL="914400" rtl="0" algn="l">
              <a:lnSpc>
                <a:spcPct val="150000"/>
              </a:lnSpc>
              <a:spcBef>
                <a:spcPts val="0"/>
              </a:spcBef>
              <a:spcAft>
                <a:spcPts val="0"/>
              </a:spcAft>
              <a:buSzPct val="100000"/>
              <a:buChar char="○"/>
            </a:pPr>
            <a:r>
              <a:rPr lang="en" sz="960"/>
              <a:t>Something this small could be trained easily on a cheap laptop.</a:t>
            </a:r>
            <a:endParaRPr sz="960"/>
          </a:p>
          <a:p>
            <a:pPr indent="-275844" lvl="0" marL="457200" rtl="0" algn="l">
              <a:lnSpc>
                <a:spcPct val="150000"/>
              </a:lnSpc>
              <a:spcBef>
                <a:spcPts val="0"/>
              </a:spcBef>
              <a:spcAft>
                <a:spcPts val="0"/>
              </a:spcAft>
              <a:buSzPct val="100000"/>
              <a:buChar char="●"/>
            </a:pPr>
            <a:r>
              <a:rPr lang="en" sz="960"/>
              <a:t>A common way of representing a network’s size is by its parameter count - that is, how many weights it has to learn. </a:t>
            </a:r>
            <a:endParaRPr sz="960"/>
          </a:p>
          <a:p>
            <a:pPr indent="-275844" lvl="1" marL="914400" rtl="0" algn="l">
              <a:lnSpc>
                <a:spcPct val="150000"/>
              </a:lnSpc>
              <a:spcBef>
                <a:spcPts val="0"/>
              </a:spcBef>
              <a:spcAft>
                <a:spcPts val="0"/>
              </a:spcAft>
              <a:buSzPct val="100000"/>
              <a:buChar char="○"/>
            </a:pPr>
            <a:r>
              <a:rPr lang="en" sz="960"/>
              <a:t>GPT-4 - the current best language model - has 1.7 trillion parameters.</a:t>
            </a:r>
            <a:endParaRPr sz="960"/>
          </a:p>
          <a:p>
            <a:pPr indent="-275844" lvl="1" marL="914400" rtl="0" algn="l">
              <a:lnSpc>
                <a:spcPct val="150000"/>
              </a:lnSpc>
              <a:spcBef>
                <a:spcPts val="0"/>
              </a:spcBef>
              <a:spcAft>
                <a:spcPts val="0"/>
              </a:spcAft>
              <a:buSzPct val="100000"/>
              <a:buChar char="○"/>
            </a:pPr>
            <a:r>
              <a:rPr lang="en" sz="960"/>
              <a:t>GPT-4 cost over $100M </a:t>
            </a:r>
            <a:r>
              <a:rPr lang="en" sz="960"/>
              <a:t>dollars of supercomputer time to train.</a:t>
            </a:r>
            <a:endParaRPr sz="960"/>
          </a:p>
        </p:txBody>
      </p:sp>
      <p:pic>
        <p:nvPicPr>
          <p:cNvPr id="213" name="Google Shape;213;p28"/>
          <p:cNvPicPr preferRelativeResize="0"/>
          <p:nvPr/>
        </p:nvPicPr>
        <p:blipFill>
          <a:blip r:embed="rId3">
            <a:alphaModFix/>
          </a:blip>
          <a:stretch>
            <a:fillRect/>
          </a:stretch>
        </p:blipFill>
        <p:spPr>
          <a:xfrm>
            <a:off x="669800" y="689175"/>
            <a:ext cx="6134126" cy="2985575"/>
          </a:xfrm>
          <a:prstGeom prst="rect">
            <a:avLst/>
          </a:prstGeom>
          <a:noFill/>
          <a:ln>
            <a:noFill/>
          </a:ln>
        </p:spPr>
      </p:pic>
      <p:sp>
        <p:nvSpPr>
          <p:cNvPr id="214" name="Google Shape;214;p28"/>
          <p:cNvSpPr txBox="1"/>
          <p:nvPr/>
        </p:nvSpPr>
        <p:spPr>
          <a:xfrm>
            <a:off x="6268425" y="655650"/>
            <a:ext cx="2189100" cy="2955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You may have heard the phrase “No one understands how deep learning understands things.” </a:t>
            </a:r>
            <a:endParaRPr sz="1000">
              <a:solidFill>
                <a:schemeClr val="dk2"/>
              </a:solidFill>
              <a:latin typeface="Roboto"/>
              <a:ea typeface="Roboto"/>
              <a:cs typeface="Roboto"/>
              <a:sym typeface="Roboto"/>
            </a:endParaRPr>
          </a:p>
          <a:p>
            <a:pPr indent="-292100" lvl="0" marL="457200" rtl="0" algn="l">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How would you interpret the weights here?</a:t>
            </a:r>
            <a:endParaRPr sz="1000">
              <a:solidFill>
                <a:schemeClr val="dk2"/>
              </a:solidFill>
              <a:latin typeface="Roboto"/>
              <a:ea typeface="Roboto"/>
              <a:cs typeface="Roboto"/>
              <a:sym typeface="Roboto"/>
            </a:endParaRPr>
          </a:p>
          <a:p>
            <a:pPr indent="-292100" lvl="1" marL="914400" rtl="0" algn="l">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Called a latent space transformation.</a:t>
            </a:r>
            <a:endParaRPr sz="1000">
              <a:solidFill>
                <a:schemeClr val="dk2"/>
              </a:solidFill>
              <a:latin typeface="Roboto"/>
              <a:ea typeface="Roboto"/>
              <a:cs typeface="Roboto"/>
              <a:sym typeface="Roboto"/>
            </a:endParaRPr>
          </a:p>
          <a:p>
            <a:pPr indent="-292100" lvl="1" marL="914400" rtl="0" algn="l">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There is no known way to extract what a neural network has learned from its weights alone.</a:t>
            </a:r>
            <a:endParaRPr sz="1000">
              <a:solidFill>
                <a:schemeClr val="dk2"/>
              </a:solidFill>
              <a:latin typeface="Roboto"/>
              <a:ea typeface="Roboto"/>
              <a:cs typeface="Roboto"/>
              <a:sym typeface="Roboto"/>
            </a:endParaRPr>
          </a:p>
          <a:p>
            <a:pPr indent="-292100" lvl="0" marL="457200" rtl="0" algn="l">
              <a:spcBef>
                <a:spcPts val="0"/>
              </a:spcBef>
              <a:spcAft>
                <a:spcPts val="0"/>
              </a:spcAft>
              <a:buClr>
                <a:schemeClr val="dk2"/>
              </a:buClr>
              <a:buSzPts val="1000"/>
              <a:buFont typeface="Roboto"/>
              <a:buChar char="●"/>
            </a:pPr>
            <a:r>
              <a:rPr lang="en" sz="1000">
                <a:solidFill>
                  <a:schemeClr val="dk2"/>
                </a:solidFill>
                <a:latin typeface="Roboto"/>
                <a:ea typeface="Roboto"/>
                <a:cs typeface="Roboto"/>
                <a:sym typeface="Roboto"/>
              </a:rPr>
              <a:t>Neural networks are treated as “black boxes.”</a:t>
            </a:r>
            <a:endParaRPr sz="1000">
              <a:solidFill>
                <a:schemeClr val="dk2"/>
              </a:solidFill>
              <a:latin typeface="Roboto"/>
              <a:ea typeface="Roboto"/>
              <a:cs typeface="Roboto"/>
              <a:sym typeface="Roboto"/>
            </a:endParaRPr>
          </a:p>
        </p:txBody>
      </p:sp>
      <p:sp>
        <p:nvSpPr>
          <p:cNvPr id="215" name="Google Shape;215;p28"/>
          <p:cNvSpPr/>
          <p:nvPr/>
        </p:nvSpPr>
        <p:spPr>
          <a:xfrm rot="9777826">
            <a:off x="4511761" y="2026519"/>
            <a:ext cx="2242502" cy="125545"/>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6" name="Google Shape;216;p28"/>
          <p:cNvSpPr txBox="1"/>
          <p:nvPr/>
        </p:nvSpPr>
        <p:spPr>
          <a:xfrm>
            <a:off x="5345175" y="4179300"/>
            <a:ext cx="314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311700" y="1877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Flavors of </a:t>
            </a:r>
            <a:endParaRPr/>
          </a:p>
          <a:p>
            <a:pPr indent="0" lvl="0" marL="0" rtl="0" algn="l">
              <a:spcBef>
                <a:spcPts val="0"/>
              </a:spcBef>
              <a:spcAft>
                <a:spcPts val="0"/>
              </a:spcAft>
              <a:buNone/>
            </a:pPr>
            <a:r>
              <a:rPr lang="en"/>
              <a:t>Neural Network</a:t>
            </a:r>
            <a:endParaRPr/>
          </a:p>
        </p:txBody>
      </p:sp>
      <p:pic>
        <p:nvPicPr>
          <p:cNvPr id="222" name="Google Shape;222;p29"/>
          <p:cNvPicPr preferRelativeResize="0"/>
          <p:nvPr/>
        </p:nvPicPr>
        <p:blipFill rotWithShape="1">
          <a:blip r:embed="rId3">
            <a:alphaModFix/>
          </a:blip>
          <a:srcRect b="0" l="0" r="0" t="0"/>
          <a:stretch/>
        </p:blipFill>
        <p:spPr>
          <a:xfrm>
            <a:off x="276450" y="-69700"/>
            <a:ext cx="2716025" cy="2716050"/>
          </a:xfrm>
          <a:prstGeom prst="rect">
            <a:avLst/>
          </a:prstGeom>
          <a:noFill/>
          <a:ln>
            <a:noFill/>
          </a:ln>
        </p:spPr>
      </p:pic>
      <p:pic>
        <p:nvPicPr>
          <p:cNvPr id="223" name="Google Shape;223;p29"/>
          <p:cNvPicPr preferRelativeResize="0"/>
          <p:nvPr/>
        </p:nvPicPr>
        <p:blipFill>
          <a:blip r:embed="rId4">
            <a:alphaModFix/>
          </a:blip>
          <a:stretch>
            <a:fillRect/>
          </a:stretch>
        </p:blipFill>
        <p:spPr>
          <a:xfrm>
            <a:off x="311700" y="2615674"/>
            <a:ext cx="4751225" cy="2368925"/>
          </a:xfrm>
          <a:prstGeom prst="rect">
            <a:avLst/>
          </a:prstGeom>
          <a:noFill/>
          <a:ln>
            <a:noFill/>
          </a:ln>
        </p:spPr>
      </p:pic>
      <p:pic>
        <p:nvPicPr>
          <p:cNvPr id="224" name="Google Shape;224;p29"/>
          <p:cNvPicPr preferRelativeResize="0"/>
          <p:nvPr/>
        </p:nvPicPr>
        <p:blipFill>
          <a:blip r:embed="rId5">
            <a:alphaModFix/>
          </a:blip>
          <a:stretch>
            <a:fillRect/>
          </a:stretch>
        </p:blipFill>
        <p:spPr>
          <a:xfrm>
            <a:off x="5999100" y="309225"/>
            <a:ext cx="3073851" cy="4439975"/>
          </a:xfrm>
          <a:prstGeom prst="rect">
            <a:avLst/>
          </a:prstGeom>
          <a:noFill/>
          <a:ln>
            <a:noFill/>
          </a:ln>
        </p:spPr>
      </p:pic>
      <p:pic>
        <p:nvPicPr>
          <p:cNvPr id="225" name="Google Shape;225;p29"/>
          <p:cNvPicPr preferRelativeResize="0"/>
          <p:nvPr/>
        </p:nvPicPr>
        <p:blipFill>
          <a:blip r:embed="rId6">
            <a:alphaModFix/>
          </a:blip>
          <a:stretch>
            <a:fillRect/>
          </a:stretch>
        </p:blipFill>
        <p:spPr>
          <a:xfrm>
            <a:off x="2992475" y="558049"/>
            <a:ext cx="3290501" cy="1804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Unsupervised Learning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Unsupervised Learning</a:t>
            </a:r>
            <a:endParaRPr/>
          </a:p>
        </p:txBody>
      </p:sp>
      <p:sp>
        <p:nvSpPr>
          <p:cNvPr id="236" name="Google Shape;236;p31"/>
          <p:cNvSpPr txBox="1"/>
          <p:nvPr>
            <p:ph idx="1" type="body"/>
          </p:nvPr>
        </p:nvSpPr>
        <p:spPr>
          <a:xfrm>
            <a:off x="311700" y="979275"/>
            <a:ext cx="4632000" cy="38472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What do you do if your data doesn’t have any labels?</a:t>
            </a:r>
            <a:endParaRPr/>
          </a:p>
          <a:p>
            <a:pPr indent="-334327" lvl="0" marL="457200" rtl="0" algn="l">
              <a:spcBef>
                <a:spcPts val="0"/>
              </a:spcBef>
              <a:spcAft>
                <a:spcPts val="0"/>
              </a:spcAft>
              <a:buSzPct val="100000"/>
              <a:buChar char="●"/>
            </a:pPr>
            <a:r>
              <a:rPr lang="en"/>
              <a:t>Ways of finding structure in unlabeled data is called unsupervised learning.</a:t>
            </a:r>
            <a:endParaRPr/>
          </a:p>
          <a:p>
            <a:pPr indent="-334327" lvl="0" marL="457200" rtl="0" algn="l">
              <a:spcBef>
                <a:spcPts val="0"/>
              </a:spcBef>
              <a:spcAft>
                <a:spcPts val="0"/>
              </a:spcAft>
              <a:buSzPct val="100000"/>
              <a:buChar char="●"/>
            </a:pPr>
            <a:r>
              <a:rPr lang="en"/>
              <a:t>This includes:</a:t>
            </a:r>
            <a:endParaRPr/>
          </a:p>
          <a:p>
            <a:pPr indent="-310832" lvl="1" marL="914400" rtl="0" algn="l">
              <a:spcBef>
                <a:spcPts val="0"/>
              </a:spcBef>
              <a:spcAft>
                <a:spcPts val="0"/>
              </a:spcAft>
              <a:buSzPct val="100000"/>
              <a:buChar char="○"/>
            </a:pPr>
            <a:r>
              <a:rPr lang="en"/>
              <a:t>A</a:t>
            </a:r>
            <a:r>
              <a:rPr lang="en"/>
              <a:t>ssociation rules.</a:t>
            </a:r>
            <a:endParaRPr/>
          </a:p>
          <a:p>
            <a:pPr indent="-310832" lvl="2" marL="1371600" rtl="0" algn="l">
              <a:spcBef>
                <a:spcPts val="0"/>
              </a:spcBef>
              <a:spcAft>
                <a:spcPts val="0"/>
              </a:spcAft>
              <a:buSzPct val="100000"/>
              <a:buChar char="■"/>
            </a:pPr>
            <a:r>
              <a:rPr lang="en"/>
              <a:t>How Amazon populates that list of “Customers who bought this item bought these items too.”</a:t>
            </a:r>
            <a:endParaRPr/>
          </a:p>
          <a:p>
            <a:pPr indent="-310832" lvl="1" marL="914400" rtl="0" algn="l">
              <a:spcBef>
                <a:spcPts val="0"/>
              </a:spcBef>
              <a:spcAft>
                <a:spcPts val="0"/>
              </a:spcAft>
              <a:buSzPct val="100000"/>
              <a:buChar char="○"/>
            </a:pPr>
            <a:r>
              <a:rPr lang="en"/>
              <a:t>Clustering:</a:t>
            </a:r>
            <a:endParaRPr/>
          </a:p>
          <a:p>
            <a:pPr indent="-310832" lvl="2" marL="1371600" rtl="0" algn="l">
              <a:spcBef>
                <a:spcPts val="0"/>
              </a:spcBef>
              <a:spcAft>
                <a:spcPts val="0"/>
              </a:spcAft>
              <a:buSzPct val="100000"/>
              <a:buChar char="■"/>
            </a:pPr>
            <a:r>
              <a:rPr lang="en"/>
              <a:t>What features tend to go together?</a:t>
            </a:r>
            <a:endParaRPr/>
          </a:p>
          <a:p>
            <a:pPr indent="-310832" lvl="2" marL="1371600" rtl="0" algn="l">
              <a:spcBef>
                <a:spcPts val="0"/>
              </a:spcBef>
              <a:spcAft>
                <a:spcPts val="0"/>
              </a:spcAft>
              <a:buSzPct val="100000"/>
              <a:buChar char="■"/>
            </a:pPr>
            <a:r>
              <a:rPr lang="en"/>
              <a:t>Are some data points more similar to </a:t>
            </a:r>
            <a:r>
              <a:rPr lang="en"/>
              <a:t>each other</a:t>
            </a:r>
            <a:r>
              <a:rPr lang="en"/>
              <a:t> than others?</a:t>
            </a:r>
            <a:endParaRPr/>
          </a:p>
          <a:p>
            <a:pPr indent="-310832" lvl="1" marL="914400" rtl="0" algn="l">
              <a:spcBef>
                <a:spcPts val="0"/>
              </a:spcBef>
              <a:spcAft>
                <a:spcPts val="0"/>
              </a:spcAft>
              <a:buSzPct val="100000"/>
              <a:buChar char="○"/>
            </a:pPr>
            <a:r>
              <a:rPr lang="en"/>
              <a:t>Dimensionality reduction:</a:t>
            </a:r>
            <a:endParaRPr/>
          </a:p>
          <a:p>
            <a:pPr indent="-310832" lvl="2" marL="1371600" rtl="0" algn="l">
              <a:spcBef>
                <a:spcPts val="0"/>
              </a:spcBef>
              <a:spcAft>
                <a:spcPts val="0"/>
              </a:spcAft>
              <a:buSzPct val="100000"/>
              <a:buChar char="■"/>
            </a:pPr>
            <a:r>
              <a:rPr lang="en"/>
              <a:t>How do you plot 5-dimensional data on an X-Y graph?</a:t>
            </a:r>
            <a:endParaRPr/>
          </a:p>
          <a:p>
            <a:pPr indent="-310832" lvl="1" marL="914400" rtl="0" algn="l">
              <a:spcBef>
                <a:spcPts val="0"/>
              </a:spcBef>
              <a:spcAft>
                <a:spcPts val="0"/>
              </a:spcAft>
              <a:buSzPct val="100000"/>
              <a:buChar char="○"/>
            </a:pPr>
            <a:r>
              <a:rPr lang="en"/>
              <a:t>Anomaly detection.</a:t>
            </a:r>
            <a:endParaRPr/>
          </a:p>
          <a:p>
            <a:pPr indent="-310832" lvl="1" marL="914400" rtl="0" algn="l">
              <a:spcBef>
                <a:spcPts val="0"/>
              </a:spcBef>
              <a:spcAft>
                <a:spcPts val="0"/>
              </a:spcAft>
              <a:buSzPct val="100000"/>
              <a:buChar char="○"/>
            </a:pPr>
            <a:r>
              <a:rPr lang="en"/>
              <a:t>And more!</a:t>
            </a:r>
            <a:endParaRPr/>
          </a:p>
        </p:txBody>
      </p:sp>
      <p:pic>
        <p:nvPicPr>
          <p:cNvPr id="237" name="Google Shape;237;p31"/>
          <p:cNvPicPr preferRelativeResize="0"/>
          <p:nvPr/>
        </p:nvPicPr>
        <p:blipFill>
          <a:blip r:embed="rId3">
            <a:alphaModFix/>
          </a:blip>
          <a:stretch>
            <a:fillRect/>
          </a:stretch>
        </p:blipFill>
        <p:spPr>
          <a:xfrm>
            <a:off x="4834900" y="1054800"/>
            <a:ext cx="4309100" cy="2399175"/>
          </a:xfrm>
          <a:prstGeom prst="rect">
            <a:avLst/>
          </a:prstGeom>
          <a:noFill/>
          <a:ln>
            <a:noFill/>
          </a:ln>
        </p:spPr>
      </p:pic>
      <p:sp>
        <p:nvSpPr>
          <p:cNvPr id="238" name="Google Shape;238;p31"/>
          <p:cNvSpPr txBox="1"/>
          <p:nvPr/>
        </p:nvSpPr>
        <p:spPr>
          <a:xfrm>
            <a:off x="5074100" y="3453975"/>
            <a:ext cx="3068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a:ea typeface="Roboto"/>
                <a:cs typeface="Roboto"/>
                <a:sym typeface="Roboto"/>
              </a:rPr>
              <a:t>Dimensionality reduction is great for visualizations.</a:t>
            </a:r>
            <a:endParaRPr sz="10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machine learning?</a:t>
            </a:r>
            <a:endParaRPr/>
          </a:p>
        </p:txBody>
      </p:sp>
      <p:sp>
        <p:nvSpPr>
          <p:cNvPr id="92" name="Google Shape;92;p14"/>
          <p:cNvSpPr txBox="1"/>
          <p:nvPr>
            <p:ph idx="1" type="body"/>
          </p:nvPr>
        </p:nvSpPr>
        <p:spPr>
          <a:xfrm>
            <a:off x="5570975" y="1229875"/>
            <a:ext cx="32613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Instead of the programmer manually writing an algorithm, the model learns from the data by </a:t>
            </a:r>
            <a:r>
              <a:rPr lang="en"/>
              <a:t>itself</a:t>
            </a:r>
            <a:r>
              <a:rPr lang="en"/>
              <a:t>.</a:t>
            </a:r>
            <a:endParaRPr/>
          </a:p>
          <a:p>
            <a:pPr indent="0" lvl="0" marL="0" rtl="0" algn="l">
              <a:spcBef>
                <a:spcPts val="1200"/>
              </a:spcBef>
              <a:spcAft>
                <a:spcPts val="1200"/>
              </a:spcAft>
              <a:buNone/>
            </a:pPr>
            <a:r>
              <a:rPr lang="en"/>
              <a:t>The end result is always a model that, given a certain input, returns a prediction.</a:t>
            </a:r>
            <a:endParaRPr/>
          </a:p>
        </p:txBody>
      </p:sp>
      <p:pic>
        <p:nvPicPr>
          <p:cNvPr id="93" name="Google Shape;93;p14"/>
          <p:cNvPicPr preferRelativeResize="0"/>
          <p:nvPr/>
        </p:nvPicPr>
        <p:blipFill>
          <a:blip r:embed="rId3">
            <a:alphaModFix/>
          </a:blip>
          <a:stretch>
            <a:fillRect/>
          </a:stretch>
        </p:blipFill>
        <p:spPr>
          <a:xfrm>
            <a:off x="266400" y="1063725"/>
            <a:ext cx="5238250" cy="36713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a:t>
            </a:r>
            <a:endParaRPr/>
          </a:p>
        </p:txBody>
      </p:sp>
      <p:sp>
        <p:nvSpPr>
          <p:cNvPr id="244" name="Google Shape;244;p32"/>
          <p:cNvSpPr txBox="1"/>
          <p:nvPr>
            <p:ph idx="1" type="body"/>
          </p:nvPr>
        </p:nvSpPr>
        <p:spPr>
          <a:xfrm>
            <a:off x="311700" y="958650"/>
            <a:ext cx="4803600" cy="37770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Groups similar data points together.</a:t>
            </a:r>
            <a:endParaRPr/>
          </a:p>
          <a:p>
            <a:pPr indent="-325755" lvl="0" marL="457200" rtl="0" algn="l">
              <a:spcBef>
                <a:spcPts val="0"/>
              </a:spcBef>
              <a:spcAft>
                <a:spcPts val="0"/>
              </a:spcAft>
              <a:buSzPct val="100000"/>
              <a:buChar char="●"/>
            </a:pPr>
            <a:r>
              <a:rPr lang="en"/>
              <a:t>K-means clustering:</a:t>
            </a:r>
            <a:endParaRPr/>
          </a:p>
          <a:p>
            <a:pPr indent="-304165" lvl="1" marL="914400" rtl="0" algn="l">
              <a:spcBef>
                <a:spcPts val="0"/>
              </a:spcBef>
              <a:spcAft>
                <a:spcPts val="0"/>
              </a:spcAft>
              <a:buSzPct val="100000"/>
              <a:buChar char="○"/>
            </a:pPr>
            <a:r>
              <a:rPr lang="en"/>
              <a:t>Randomly </a:t>
            </a:r>
            <a:r>
              <a:rPr lang="en"/>
              <a:t>assigns</a:t>
            </a:r>
            <a:r>
              <a:rPr lang="en"/>
              <a:t> K data points as “centroids”.</a:t>
            </a:r>
            <a:endParaRPr/>
          </a:p>
          <a:p>
            <a:pPr indent="-304164" lvl="2" marL="1371600" rtl="0" algn="l">
              <a:spcBef>
                <a:spcPts val="0"/>
              </a:spcBef>
              <a:spcAft>
                <a:spcPts val="0"/>
              </a:spcAft>
              <a:buSzPct val="100000"/>
              <a:buChar char="■"/>
            </a:pPr>
            <a:r>
              <a:rPr lang="en"/>
              <a:t>K is a hyperparameter.</a:t>
            </a:r>
            <a:endParaRPr/>
          </a:p>
          <a:p>
            <a:pPr indent="-304165" lvl="1" marL="914400" rtl="0" algn="l">
              <a:spcBef>
                <a:spcPts val="0"/>
              </a:spcBef>
              <a:spcAft>
                <a:spcPts val="0"/>
              </a:spcAft>
              <a:buSzPct val="100000"/>
              <a:buChar char="○"/>
            </a:pPr>
            <a:r>
              <a:rPr lang="en"/>
              <a:t>Assigns each data point to the nearest centroid.</a:t>
            </a:r>
            <a:endParaRPr/>
          </a:p>
          <a:p>
            <a:pPr indent="-304164" lvl="2" marL="1371600" rtl="0" algn="l">
              <a:spcBef>
                <a:spcPts val="0"/>
              </a:spcBef>
              <a:spcAft>
                <a:spcPts val="0"/>
              </a:spcAft>
              <a:buSzPct val="100000"/>
              <a:buChar char="■"/>
            </a:pPr>
            <a:r>
              <a:rPr lang="en"/>
              <a:t>Can use different definitions of “nearest.”</a:t>
            </a:r>
            <a:endParaRPr/>
          </a:p>
          <a:p>
            <a:pPr indent="-304165" lvl="1" marL="914400" rtl="0" algn="l">
              <a:spcBef>
                <a:spcPts val="0"/>
              </a:spcBef>
              <a:spcAft>
                <a:spcPts val="0"/>
              </a:spcAft>
              <a:buSzPct val="100000"/>
              <a:buChar char="○"/>
            </a:pPr>
            <a:r>
              <a:rPr lang="en"/>
              <a:t>Calculate the average position of each cluster, and have that be the new centroid.</a:t>
            </a:r>
            <a:endParaRPr/>
          </a:p>
          <a:p>
            <a:pPr indent="-304165" lvl="1" marL="914400" rtl="0" algn="l">
              <a:spcBef>
                <a:spcPts val="0"/>
              </a:spcBef>
              <a:spcAft>
                <a:spcPts val="0"/>
              </a:spcAft>
              <a:buSzPct val="100000"/>
              <a:buChar char="○"/>
            </a:pPr>
            <a:r>
              <a:rPr lang="en"/>
              <a:t>Assign each data point to the nearest centroid.</a:t>
            </a:r>
            <a:endParaRPr/>
          </a:p>
          <a:p>
            <a:pPr indent="-304165" lvl="1" marL="914400" rtl="0" algn="l">
              <a:spcBef>
                <a:spcPts val="0"/>
              </a:spcBef>
              <a:spcAft>
                <a:spcPts val="0"/>
              </a:spcAft>
              <a:buSzPct val="100000"/>
              <a:buChar char="○"/>
            </a:pPr>
            <a:r>
              <a:rPr lang="en"/>
              <a:t>Repeat until no data points changed cluster during assignment.</a:t>
            </a:r>
            <a:endParaRPr/>
          </a:p>
          <a:p>
            <a:pPr indent="-325755" lvl="0" marL="457200" rtl="0" algn="l">
              <a:spcBef>
                <a:spcPts val="0"/>
              </a:spcBef>
              <a:spcAft>
                <a:spcPts val="0"/>
              </a:spcAft>
              <a:buSzPct val="100000"/>
              <a:buChar char="●"/>
            </a:pPr>
            <a:r>
              <a:rPr lang="en"/>
              <a:t>Hierarchical clustering:</a:t>
            </a:r>
            <a:endParaRPr/>
          </a:p>
          <a:p>
            <a:pPr indent="-304165" lvl="1" marL="914400" rtl="0" algn="l">
              <a:spcBef>
                <a:spcPts val="0"/>
              </a:spcBef>
              <a:spcAft>
                <a:spcPts val="0"/>
              </a:spcAft>
              <a:buSzPct val="100000"/>
              <a:buChar char="○"/>
            </a:pPr>
            <a:r>
              <a:rPr lang="en"/>
              <a:t>Each data point starts as its own cluster.</a:t>
            </a:r>
            <a:endParaRPr/>
          </a:p>
          <a:p>
            <a:pPr indent="-304165" lvl="1" marL="914400" rtl="0" algn="l">
              <a:spcBef>
                <a:spcPts val="0"/>
              </a:spcBef>
              <a:spcAft>
                <a:spcPts val="0"/>
              </a:spcAft>
              <a:buSzPct val="100000"/>
              <a:buChar char="○"/>
            </a:pPr>
            <a:r>
              <a:rPr lang="en"/>
              <a:t>Merge the two closest clusters together.</a:t>
            </a:r>
            <a:endParaRPr/>
          </a:p>
          <a:p>
            <a:pPr indent="-304165" lvl="1" marL="914400" rtl="0" algn="l">
              <a:spcBef>
                <a:spcPts val="0"/>
              </a:spcBef>
              <a:spcAft>
                <a:spcPts val="0"/>
              </a:spcAft>
              <a:buSzPct val="100000"/>
              <a:buChar char="○"/>
            </a:pPr>
            <a:r>
              <a:rPr lang="en"/>
              <a:t>Repeat until all data points belong to the same cluster.</a:t>
            </a:r>
            <a:endParaRPr/>
          </a:p>
          <a:p>
            <a:pPr indent="-304165" lvl="1" marL="914400" rtl="0" algn="l">
              <a:spcBef>
                <a:spcPts val="0"/>
              </a:spcBef>
              <a:spcAft>
                <a:spcPts val="0"/>
              </a:spcAft>
              <a:buSzPct val="100000"/>
              <a:buChar char="○"/>
            </a:pPr>
            <a:r>
              <a:rPr lang="en"/>
              <a:t>Great for representing the relationship between different clusters, but less straightforward to interpret than k-means.</a:t>
            </a:r>
            <a:endParaRPr/>
          </a:p>
        </p:txBody>
      </p:sp>
      <p:pic>
        <p:nvPicPr>
          <p:cNvPr id="245" name="Google Shape;245;p32"/>
          <p:cNvPicPr preferRelativeResize="0"/>
          <p:nvPr/>
        </p:nvPicPr>
        <p:blipFill>
          <a:blip r:embed="rId3">
            <a:alphaModFix/>
          </a:blip>
          <a:stretch>
            <a:fillRect/>
          </a:stretch>
        </p:blipFill>
        <p:spPr>
          <a:xfrm>
            <a:off x="5780225" y="0"/>
            <a:ext cx="2587800" cy="2784575"/>
          </a:xfrm>
          <a:prstGeom prst="rect">
            <a:avLst/>
          </a:prstGeom>
          <a:noFill/>
          <a:ln>
            <a:noFill/>
          </a:ln>
        </p:spPr>
      </p:pic>
      <p:pic>
        <p:nvPicPr>
          <p:cNvPr id="246" name="Google Shape;246;p32"/>
          <p:cNvPicPr preferRelativeResize="0"/>
          <p:nvPr/>
        </p:nvPicPr>
        <p:blipFill>
          <a:blip r:embed="rId4">
            <a:alphaModFix/>
          </a:blip>
          <a:stretch>
            <a:fillRect/>
          </a:stretch>
        </p:blipFill>
        <p:spPr>
          <a:xfrm>
            <a:off x="5294825" y="2645125"/>
            <a:ext cx="2901899" cy="2125049"/>
          </a:xfrm>
          <a:prstGeom prst="rect">
            <a:avLst/>
          </a:prstGeom>
          <a:noFill/>
          <a:ln>
            <a:noFill/>
          </a:ln>
        </p:spPr>
      </p:pic>
      <p:sp>
        <p:nvSpPr>
          <p:cNvPr id="247" name="Google Shape;247;p32"/>
          <p:cNvSpPr txBox="1"/>
          <p:nvPr/>
        </p:nvSpPr>
        <p:spPr>
          <a:xfrm>
            <a:off x="8329225" y="1136675"/>
            <a:ext cx="91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K-means clustering</a:t>
            </a:r>
            <a:endParaRPr sz="1200">
              <a:solidFill>
                <a:schemeClr val="dk2"/>
              </a:solidFill>
              <a:latin typeface="Roboto"/>
              <a:ea typeface="Roboto"/>
              <a:cs typeface="Roboto"/>
              <a:sym typeface="Roboto"/>
            </a:endParaRPr>
          </a:p>
        </p:txBody>
      </p:sp>
      <p:sp>
        <p:nvSpPr>
          <p:cNvPr id="248" name="Google Shape;248;p32"/>
          <p:cNvSpPr txBox="1"/>
          <p:nvPr/>
        </p:nvSpPr>
        <p:spPr>
          <a:xfrm>
            <a:off x="8196725" y="3006075"/>
            <a:ext cx="115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Hierarchical Clustering</a:t>
            </a:r>
            <a:endParaRPr sz="1200">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311700" y="293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solidFill>
                  <a:srgbClr val="000000"/>
                </a:solidFill>
              </a:rPr>
              <a:t>Clustering can be almost as useful as supervised classification models, without the need to painstakingly label the data.</a:t>
            </a:r>
            <a:endParaRPr sz="2200">
              <a:solidFill>
                <a:srgbClr val="000000"/>
              </a:solidFill>
            </a:endParaRPr>
          </a:p>
        </p:txBody>
      </p:sp>
      <p:pic>
        <p:nvPicPr>
          <p:cNvPr id="254" name="Google Shape;254;p33"/>
          <p:cNvPicPr preferRelativeResize="0"/>
          <p:nvPr/>
        </p:nvPicPr>
        <p:blipFill>
          <a:blip r:embed="rId3">
            <a:alphaModFix/>
          </a:blip>
          <a:stretch>
            <a:fillRect/>
          </a:stretch>
        </p:blipFill>
        <p:spPr>
          <a:xfrm>
            <a:off x="129425" y="1277500"/>
            <a:ext cx="4649151" cy="2588500"/>
          </a:xfrm>
          <a:prstGeom prst="rect">
            <a:avLst/>
          </a:prstGeom>
          <a:noFill/>
          <a:ln>
            <a:noFill/>
          </a:ln>
        </p:spPr>
      </p:pic>
      <p:pic>
        <p:nvPicPr>
          <p:cNvPr id="255" name="Google Shape;255;p33"/>
          <p:cNvPicPr preferRelativeResize="0"/>
          <p:nvPr/>
        </p:nvPicPr>
        <p:blipFill>
          <a:blip r:embed="rId4">
            <a:alphaModFix/>
          </a:blip>
          <a:stretch>
            <a:fillRect/>
          </a:stretch>
        </p:blipFill>
        <p:spPr>
          <a:xfrm>
            <a:off x="4912621" y="1229875"/>
            <a:ext cx="3863900" cy="2588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Reinforcement</a:t>
            </a:r>
            <a:r>
              <a:rPr lang="en"/>
              <a:t> Learning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a:t>
            </a:r>
            <a:endParaRPr/>
          </a:p>
        </p:txBody>
      </p:sp>
      <p:sp>
        <p:nvSpPr>
          <p:cNvPr id="266" name="Google Shape;266;p35"/>
          <p:cNvSpPr txBox="1"/>
          <p:nvPr>
            <p:ph idx="1" type="body"/>
          </p:nvPr>
        </p:nvSpPr>
        <p:spPr>
          <a:xfrm>
            <a:off x="311700" y="954125"/>
            <a:ext cx="5217900" cy="37698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Requires:</a:t>
            </a:r>
            <a:endParaRPr/>
          </a:p>
          <a:p>
            <a:pPr indent="-310832" lvl="1" marL="914400" rtl="0" algn="l">
              <a:spcBef>
                <a:spcPts val="0"/>
              </a:spcBef>
              <a:spcAft>
                <a:spcPts val="0"/>
              </a:spcAft>
              <a:buSzPct val="100000"/>
              <a:buChar char="○"/>
            </a:pPr>
            <a:r>
              <a:rPr lang="en"/>
              <a:t>Model that can predict actions.</a:t>
            </a:r>
            <a:endParaRPr/>
          </a:p>
          <a:p>
            <a:pPr indent="-310832" lvl="1" marL="914400" rtl="0" algn="l">
              <a:spcBef>
                <a:spcPts val="0"/>
              </a:spcBef>
              <a:spcAft>
                <a:spcPts val="0"/>
              </a:spcAft>
              <a:buSzPct val="100000"/>
              <a:buChar char="○"/>
            </a:pPr>
            <a:r>
              <a:rPr lang="en"/>
              <a:t>Environment to act in.</a:t>
            </a:r>
            <a:endParaRPr/>
          </a:p>
          <a:p>
            <a:pPr indent="-310832" lvl="1" marL="914400" rtl="0" algn="l">
              <a:spcBef>
                <a:spcPts val="0"/>
              </a:spcBef>
              <a:spcAft>
                <a:spcPts val="0"/>
              </a:spcAft>
              <a:buSzPct val="100000"/>
              <a:buChar char="○"/>
            </a:pPr>
            <a:r>
              <a:rPr lang="en"/>
              <a:t>Reward function that grades each action.</a:t>
            </a:r>
            <a:endParaRPr/>
          </a:p>
          <a:p>
            <a:pPr indent="-334327" lvl="0" marL="457200" rtl="0" algn="l">
              <a:spcBef>
                <a:spcPts val="0"/>
              </a:spcBef>
              <a:spcAft>
                <a:spcPts val="0"/>
              </a:spcAft>
              <a:buSzPct val="100000"/>
              <a:buChar char="●"/>
            </a:pPr>
            <a:r>
              <a:rPr lang="en"/>
              <a:t>At first, the model makes random actions in the environment.</a:t>
            </a:r>
            <a:endParaRPr/>
          </a:p>
          <a:p>
            <a:pPr indent="-334327" lvl="0" marL="457200" rtl="0" algn="l">
              <a:spcBef>
                <a:spcPts val="0"/>
              </a:spcBef>
              <a:spcAft>
                <a:spcPts val="0"/>
              </a:spcAft>
              <a:buSzPct val="100000"/>
              <a:buChar char="●"/>
            </a:pPr>
            <a:r>
              <a:rPr lang="en"/>
              <a:t>The reward function grades each action.</a:t>
            </a:r>
            <a:endParaRPr/>
          </a:p>
          <a:p>
            <a:pPr indent="-310832" lvl="1" marL="914400" rtl="0" algn="l">
              <a:spcBef>
                <a:spcPts val="0"/>
              </a:spcBef>
              <a:spcAft>
                <a:spcPts val="0"/>
              </a:spcAft>
              <a:buSzPct val="100000"/>
              <a:buChar char="○"/>
            </a:pPr>
            <a:r>
              <a:rPr lang="en"/>
              <a:t>Stomping Goomba = +5 points.</a:t>
            </a:r>
            <a:endParaRPr/>
          </a:p>
          <a:p>
            <a:pPr indent="-310832" lvl="1" marL="914400" rtl="0" algn="l">
              <a:spcBef>
                <a:spcPts val="0"/>
              </a:spcBef>
              <a:spcAft>
                <a:spcPts val="0"/>
              </a:spcAft>
              <a:buSzPct val="100000"/>
              <a:buChar char="○"/>
            </a:pPr>
            <a:r>
              <a:rPr lang="en"/>
              <a:t>Touching spikes = -15 points.</a:t>
            </a:r>
            <a:endParaRPr/>
          </a:p>
          <a:p>
            <a:pPr indent="-334327" lvl="0" marL="457200" rtl="0" algn="l">
              <a:spcBef>
                <a:spcPts val="0"/>
              </a:spcBef>
              <a:spcAft>
                <a:spcPts val="0"/>
              </a:spcAft>
              <a:buSzPct val="100000"/>
              <a:buChar char="●"/>
            </a:pPr>
            <a:r>
              <a:rPr lang="en"/>
              <a:t>The model eventually makes actions that results in high rewards through random chance. It then learns to take actions that result in high rewards.</a:t>
            </a:r>
            <a:endParaRPr/>
          </a:p>
          <a:p>
            <a:pPr indent="-310832" lvl="1" marL="914400" rtl="0" algn="l">
              <a:spcBef>
                <a:spcPts val="0"/>
              </a:spcBef>
              <a:spcAft>
                <a:spcPts val="0"/>
              </a:spcAft>
              <a:buSzPct val="100000"/>
              <a:buChar char="○"/>
            </a:pPr>
            <a:r>
              <a:rPr lang="en"/>
              <a:t>This can take millions of repetitions before the model significantly improves, depending on the complexity of the environment and actions.</a:t>
            </a:r>
            <a:endParaRPr/>
          </a:p>
        </p:txBody>
      </p:sp>
      <p:pic>
        <p:nvPicPr>
          <p:cNvPr id="267" name="Google Shape;267;p35"/>
          <p:cNvPicPr preferRelativeResize="0"/>
          <p:nvPr/>
        </p:nvPicPr>
        <p:blipFill>
          <a:blip r:embed="rId3">
            <a:alphaModFix/>
          </a:blip>
          <a:stretch>
            <a:fillRect/>
          </a:stretch>
        </p:blipFill>
        <p:spPr>
          <a:xfrm>
            <a:off x="5784300" y="1263600"/>
            <a:ext cx="3047995" cy="1981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 is Complicated</a:t>
            </a:r>
            <a:endParaRPr/>
          </a:p>
        </p:txBody>
      </p:sp>
      <p:sp>
        <p:nvSpPr>
          <p:cNvPr id="273" name="Google Shape;273;p36"/>
          <p:cNvSpPr txBox="1"/>
          <p:nvPr>
            <p:ph idx="1" type="body"/>
          </p:nvPr>
        </p:nvSpPr>
        <p:spPr>
          <a:xfrm>
            <a:off x="311700" y="954125"/>
            <a:ext cx="5612100" cy="38700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RL is conceptually simple, but complex in implementation.</a:t>
            </a:r>
            <a:endParaRPr/>
          </a:p>
          <a:p>
            <a:pPr indent="-317182" lvl="0" marL="457200" rtl="0" algn="l">
              <a:spcBef>
                <a:spcPts val="0"/>
              </a:spcBef>
              <a:spcAft>
                <a:spcPts val="0"/>
              </a:spcAft>
              <a:buSzPct val="100000"/>
              <a:buChar char="●"/>
            </a:pPr>
            <a:r>
              <a:rPr lang="en"/>
              <a:t>How does the model learn to predict which action results in high rewards?</a:t>
            </a:r>
            <a:endParaRPr/>
          </a:p>
          <a:p>
            <a:pPr indent="-297497" lvl="1" marL="914400" rtl="0" algn="l">
              <a:spcBef>
                <a:spcPts val="0"/>
              </a:spcBef>
              <a:spcAft>
                <a:spcPts val="0"/>
              </a:spcAft>
              <a:buSzPct val="100000"/>
              <a:buChar char="○"/>
            </a:pPr>
            <a:r>
              <a:rPr lang="en"/>
              <a:t>Supervised learning! But there’s a whole set of neural network architectures for RL specifically.</a:t>
            </a:r>
            <a:endParaRPr/>
          </a:p>
          <a:p>
            <a:pPr indent="-317182" lvl="0" marL="457200" rtl="0" algn="l">
              <a:spcBef>
                <a:spcPts val="0"/>
              </a:spcBef>
              <a:spcAft>
                <a:spcPts val="0"/>
              </a:spcAft>
              <a:buSzPct val="100000"/>
              <a:buChar char="●"/>
            </a:pPr>
            <a:r>
              <a:rPr lang="en"/>
              <a:t>What about actions where you get no rewards immediately, but lead to high rewards later on?</a:t>
            </a:r>
            <a:endParaRPr/>
          </a:p>
          <a:p>
            <a:pPr indent="-297497" lvl="1" marL="914400" rtl="0" algn="l">
              <a:spcBef>
                <a:spcPts val="0"/>
              </a:spcBef>
              <a:spcAft>
                <a:spcPts val="0"/>
              </a:spcAft>
              <a:buSzPct val="100000"/>
              <a:buChar char="○"/>
            </a:pPr>
            <a:r>
              <a:rPr lang="en"/>
              <a:t>Smear rewards over many actions, weighted towards actions closer to the rewarded frame.</a:t>
            </a:r>
            <a:endParaRPr/>
          </a:p>
          <a:p>
            <a:pPr indent="-317182" lvl="0" marL="457200" rtl="0" algn="l">
              <a:spcBef>
                <a:spcPts val="0"/>
              </a:spcBef>
              <a:spcAft>
                <a:spcPts val="0"/>
              </a:spcAft>
              <a:buSzPct val="100000"/>
              <a:buChar char="●"/>
            </a:pPr>
            <a:r>
              <a:rPr lang="en"/>
              <a:t>How do you decide how many reward points each action should get?</a:t>
            </a:r>
            <a:endParaRPr/>
          </a:p>
          <a:p>
            <a:pPr indent="-297497" lvl="1" marL="914400" rtl="0" algn="l">
              <a:spcBef>
                <a:spcPts val="0"/>
              </a:spcBef>
              <a:spcAft>
                <a:spcPts val="0"/>
              </a:spcAft>
              <a:buSzPct val="100000"/>
              <a:buChar char="○"/>
            </a:pPr>
            <a:r>
              <a:rPr lang="en"/>
              <a:t>No one knows. Try a few different reward schemes to see which does the best.</a:t>
            </a:r>
            <a:endParaRPr/>
          </a:p>
          <a:p>
            <a:pPr indent="-317182" lvl="0" marL="457200" rtl="0" algn="l">
              <a:spcBef>
                <a:spcPts val="0"/>
              </a:spcBef>
              <a:spcAft>
                <a:spcPts val="0"/>
              </a:spcAft>
              <a:buSzPct val="100000"/>
              <a:buChar char="●"/>
            </a:pPr>
            <a:r>
              <a:rPr lang="en"/>
              <a:t>How do you format the environment as input to the model?</a:t>
            </a:r>
            <a:endParaRPr/>
          </a:p>
          <a:p>
            <a:pPr indent="-297497" lvl="1" marL="914400" rtl="0" algn="l">
              <a:spcBef>
                <a:spcPts val="0"/>
              </a:spcBef>
              <a:spcAft>
                <a:spcPts val="0"/>
              </a:spcAft>
              <a:buSzPct val="100000"/>
              <a:buChar char="○"/>
            </a:pPr>
            <a:r>
              <a:rPr lang="en"/>
              <a:t>Also a hyperparameter.</a:t>
            </a:r>
            <a:endParaRPr/>
          </a:p>
          <a:p>
            <a:pPr indent="-317182" lvl="0" marL="457200" rtl="0" algn="l">
              <a:spcBef>
                <a:spcPts val="0"/>
              </a:spcBef>
              <a:spcAft>
                <a:spcPts val="0"/>
              </a:spcAft>
              <a:buSzPct val="100000"/>
              <a:buChar char="●"/>
            </a:pPr>
            <a:r>
              <a:rPr lang="en"/>
              <a:t>RL is very slow to train - millions of simulations take time.</a:t>
            </a:r>
            <a:endParaRPr/>
          </a:p>
          <a:p>
            <a:pPr indent="-297497" lvl="1" marL="914400" rtl="0" algn="l">
              <a:spcBef>
                <a:spcPts val="0"/>
              </a:spcBef>
              <a:spcAft>
                <a:spcPts val="0"/>
              </a:spcAft>
              <a:buSzPct val="100000"/>
              <a:buChar char="○"/>
            </a:pPr>
            <a:r>
              <a:rPr lang="en"/>
              <a:t>The more complex the environment, actions, and model are, the more training steps it will take.</a:t>
            </a:r>
            <a:endParaRPr/>
          </a:p>
        </p:txBody>
      </p:sp>
      <p:pic>
        <p:nvPicPr>
          <p:cNvPr id="274" name="Google Shape;274;p36"/>
          <p:cNvPicPr preferRelativeResize="0"/>
          <p:nvPr/>
        </p:nvPicPr>
        <p:blipFill rotWithShape="1">
          <a:blip r:embed="rId3">
            <a:alphaModFix/>
          </a:blip>
          <a:srcRect b="2647" l="0" r="0" t="0"/>
          <a:stretch/>
        </p:blipFill>
        <p:spPr>
          <a:xfrm>
            <a:off x="6118300" y="982300"/>
            <a:ext cx="2440950" cy="1864575"/>
          </a:xfrm>
          <a:prstGeom prst="rect">
            <a:avLst/>
          </a:prstGeom>
          <a:noFill/>
          <a:ln>
            <a:noFill/>
          </a:ln>
        </p:spPr>
      </p:pic>
      <p:sp>
        <p:nvSpPr>
          <p:cNvPr id="275" name="Google Shape;275;p36"/>
          <p:cNvSpPr txBox="1"/>
          <p:nvPr/>
        </p:nvSpPr>
        <p:spPr>
          <a:xfrm>
            <a:off x="6254425" y="2846875"/>
            <a:ext cx="2428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2"/>
                </a:solidFill>
                <a:latin typeface="Roboto"/>
                <a:ea typeface="Roboto"/>
                <a:cs typeface="Roboto"/>
                <a:sym typeface="Roboto"/>
              </a:rPr>
              <a:t>It can take a long time before the model starts making intelligent actions. Sometimes it just never converges.</a:t>
            </a:r>
            <a:endParaRPr sz="900">
              <a:solidFill>
                <a:schemeClr val="dk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7"/>
          <p:cNvPicPr preferRelativeResize="0"/>
          <p:nvPr/>
        </p:nvPicPr>
        <p:blipFill>
          <a:blip r:embed="rId3">
            <a:alphaModFix/>
          </a:blip>
          <a:stretch>
            <a:fillRect/>
          </a:stretch>
        </p:blipFill>
        <p:spPr>
          <a:xfrm>
            <a:off x="1296488" y="532892"/>
            <a:ext cx="6551025" cy="3690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 is Powerful</a:t>
            </a:r>
            <a:endParaRPr/>
          </a:p>
        </p:txBody>
      </p:sp>
      <p:sp>
        <p:nvSpPr>
          <p:cNvPr id="286" name="Google Shape;286;p38"/>
          <p:cNvSpPr txBox="1"/>
          <p:nvPr>
            <p:ph idx="1" type="body"/>
          </p:nvPr>
        </p:nvSpPr>
        <p:spPr>
          <a:xfrm>
            <a:off x="311700" y="1229875"/>
            <a:ext cx="5023500" cy="3339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AlphaGo (an RL model for the game Go) beat the best Go player in the world in 2017.</a:t>
            </a:r>
            <a:endParaRPr/>
          </a:p>
          <a:p>
            <a:pPr indent="-334327" lvl="0" marL="457200" rtl="0" algn="l">
              <a:spcBef>
                <a:spcPts val="0"/>
              </a:spcBef>
              <a:spcAft>
                <a:spcPts val="0"/>
              </a:spcAft>
              <a:buSzPct val="100000"/>
              <a:buChar char="●"/>
            </a:pPr>
            <a:r>
              <a:rPr lang="en"/>
              <a:t>Waymo - a self-driving cab company that uses RL models to drive the cars - is already operating in several cities, with much lower accident rates than humans.</a:t>
            </a:r>
            <a:endParaRPr/>
          </a:p>
          <a:p>
            <a:pPr indent="-334327" lvl="0" marL="457200" rtl="0" algn="l">
              <a:spcBef>
                <a:spcPts val="0"/>
              </a:spcBef>
              <a:spcAft>
                <a:spcPts val="0"/>
              </a:spcAft>
              <a:buSzPct val="100000"/>
              <a:buChar char="●"/>
            </a:pPr>
            <a:r>
              <a:rPr lang="en"/>
              <a:t>Google created an RL model to control cooling in its data centers, resulting in a 40% reduction in energy use.</a:t>
            </a:r>
            <a:endParaRPr/>
          </a:p>
          <a:p>
            <a:pPr indent="-334327" lvl="0" marL="457200" rtl="0" algn="l">
              <a:spcBef>
                <a:spcPts val="0"/>
              </a:spcBef>
              <a:spcAft>
                <a:spcPts val="0"/>
              </a:spcAft>
              <a:buSzPct val="100000"/>
              <a:buChar char="●"/>
            </a:pPr>
            <a:r>
              <a:rPr lang="en"/>
              <a:t>Human-like robots (run by RL models) from Boston Dynamics are able to walk around and traverse terrain by themselves.</a:t>
            </a:r>
            <a:endParaRPr/>
          </a:p>
        </p:txBody>
      </p:sp>
      <p:pic>
        <p:nvPicPr>
          <p:cNvPr id="287" name="Google Shape;287;p38"/>
          <p:cNvPicPr preferRelativeResize="0"/>
          <p:nvPr/>
        </p:nvPicPr>
        <p:blipFill>
          <a:blip r:embed="rId3">
            <a:alphaModFix/>
          </a:blip>
          <a:stretch>
            <a:fillRect/>
          </a:stretch>
        </p:blipFill>
        <p:spPr>
          <a:xfrm>
            <a:off x="5487600" y="1170200"/>
            <a:ext cx="3504000" cy="197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789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model predicting?</a:t>
            </a:r>
            <a:endParaRPr/>
          </a:p>
        </p:txBody>
      </p:sp>
      <p:pic>
        <p:nvPicPr>
          <p:cNvPr id="99" name="Google Shape;99;p15"/>
          <p:cNvPicPr preferRelativeResize="0"/>
          <p:nvPr/>
        </p:nvPicPr>
        <p:blipFill>
          <a:blip r:embed="rId3">
            <a:alphaModFix/>
          </a:blip>
          <a:stretch>
            <a:fillRect/>
          </a:stretch>
        </p:blipFill>
        <p:spPr>
          <a:xfrm>
            <a:off x="332725" y="576900"/>
            <a:ext cx="3205649" cy="1802300"/>
          </a:xfrm>
          <a:prstGeom prst="rect">
            <a:avLst/>
          </a:prstGeom>
          <a:noFill/>
          <a:ln>
            <a:noFill/>
          </a:ln>
        </p:spPr>
      </p:pic>
      <p:pic>
        <p:nvPicPr>
          <p:cNvPr id="100" name="Google Shape;100;p15"/>
          <p:cNvPicPr preferRelativeResize="0"/>
          <p:nvPr/>
        </p:nvPicPr>
        <p:blipFill>
          <a:blip r:embed="rId4">
            <a:alphaModFix/>
          </a:blip>
          <a:stretch>
            <a:fillRect/>
          </a:stretch>
        </p:blipFill>
        <p:spPr>
          <a:xfrm>
            <a:off x="311699" y="2787225"/>
            <a:ext cx="3167381" cy="1781650"/>
          </a:xfrm>
          <a:prstGeom prst="rect">
            <a:avLst/>
          </a:prstGeom>
          <a:noFill/>
          <a:ln>
            <a:noFill/>
          </a:ln>
        </p:spPr>
      </p:pic>
      <p:pic>
        <p:nvPicPr>
          <p:cNvPr id="101" name="Google Shape;101;p15"/>
          <p:cNvPicPr preferRelativeResize="0"/>
          <p:nvPr/>
        </p:nvPicPr>
        <p:blipFill rotWithShape="1">
          <a:blip r:embed="rId5">
            <a:alphaModFix/>
          </a:blip>
          <a:srcRect b="0" l="28977" r="0" t="13247"/>
          <a:stretch/>
        </p:blipFill>
        <p:spPr>
          <a:xfrm>
            <a:off x="4740397" y="2729600"/>
            <a:ext cx="4061929" cy="1802300"/>
          </a:xfrm>
          <a:prstGeom prst="rect">
            <a:avLst/>
          </a:prstGeom>
          <a:noFill/>
          <a:ln>
            <a:noFill/>
          </a:ln>
        </p:spPr>
      </p:pic>
      <p:pic>
        <p:nvPicPr>
          <p:cNvPr id="102" name="Google Shape;102;p15"/>
          <p:cNvPicPr preferRelativeResize="0"/>
          <p:nvPr/>
        </p:nvPicPr>
        <p:blipFill rotWithShape="1">
          <a:blip r:embed="rId6">
            <a:alphaModFix/>
          </a:blip>
          <a:srcRect b="20027" l="73513" r="0" t="21259"/>
          <a:stretch/>
        </p:blipFill>
        <p:spPr>
          <a:xfrm>
            <a:off x="4210994" y="576888"/>
            <a:ext cx="1732630" cy="1620225"/>
          </a:xfrm>
          <a:prstGeom prst="rect">
            <a:avLst/>
          </a:prstGeom>
          <a:noFill/>
          <a:ln>
            <a:noFill/>
          </a:ln>
        </p:spPr>
      </p:pic>
      <p:pic>
        <p:nvPicPr>
          <p:cNvPr id="103" name="Google Shape;103;p15"/>
          <p:cNvPicPr preferRelativeResize="0"/>
          <p:nvPr/>
        </p:nvPicPr>
        <p:blipFill>
          <a:blip r:embed="rId7">
            <a:alphaModFix/>
          </a:blip>
          <a:stretch>
            <a:fillRect/>
          </a:stretch>
        </p:blipFill>
        <p:spPr>
          <a:xfrm>
            <a:off x="5984000" y="585575"/>
            <a:ext cx="3205650" cy="1602841"/>
          </a:xfrm>
          <a:prstGeom prst="rect">
            <a:avLst/>
          </a:prstGeom>
          <a:noFill/>
          <a:ln>
            <a:noFill/>
          </a:ln>
        </p:spPr>
      </p:pic>
      <p:sp>
        <p:nvSpPr>
          <p:cNvPr id="104" name="Google Shape;104;p15"/>
          <p:cNvSpPr txBox="1"/>
          <p:nvPr/>
        </p:nvSpPr>
        <p:spPr>
          <a:xfrm>
            <a:off x="1188588" y="2333575"/>
            <a:ext cx="141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a:ea typeface="Roboto"/>
                <a:cs typeface="Roboto"/>
                <a:sym typeface="Roboto"/>
              </a:rPr>
              <a:t>Next day’s weather</a:t>
            </a:r>
            <a:endParaRPr sz="1000">
              <a:solidFill>
                <a:schemeClr val="dk2"/>
              </a:solidFill>
              <a:latin typeface="Roboto"/>
              <a:ea typeface="Roboto"/>
              <a:cs typeface="Roboto"/>
              <a:sym typeface="Roboto"/>
            </a:endParaRPr>
          </a:p>
        </p:txBody>
      </p:sp>
      <p:sp>
        <p:nvSpPr>
          <p:cNvPr id="105" name="Google Shape;105;p15"/>
          <p:cNvSpPr txBox="1"/>
          <p:nvPr/>
        </p:nvSpPr>
        <p:spPr>
          <a:xfrm>
            <a:off x="4370500" y="2175925"/>
            <a:ext cx="141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a:ea typeface="Roboto"/>
                <a:cs typeface="Roboto"/>
                <a:sym typeface="Roboto"/>
              </a:rPr>
              <a:t>Objects in an image</a:t>
            </a:r>
            <a:endParaRPr sz="1000">
              <a:solidFill>
                <a:schemeClr val="dk2"/>
              </a:solidFill>
              <a:latin typeface="Roboto"/>
              <a:ea typeface="Roboto"/>
              <a:cs typeface="Roboto"/>
              <a:sym typeface="Roboto"/>
            </a:endParaRPr>
          </a:p>
        </p:txBody>
      </p:sp>
      <p:sp>
        <p:nvSpPr>
          <p:cNvPr id="106" name="Google Shape;106;p15"/>
          <p:cNvSpPr txBox="1"/>
          <p:nvPr/>
        </p:nvSpPr>
        <p:spPr>
          <a:xfrm>
            <a:off x="6947050" y="2098975"/>
            <a:ext cx="141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a:ea typeface="Roboto"/>
                <a:cs typeface="Roboto"/>
                <a:sym typeface="Roboto"/>
              </a:rPr>
              <a:t>Cluster labels from unlabeled data</a:t>
            </a:r>
            <a:endParaRPr sz="1000">
              <a:solidFill>
                <a:schemeClr val="dk2"/>
              </a:solidFill>
              <a:latin typeface="Roboto"/>
              <a:ea typeface="Roboto"/>
              <a:cs typeface="Roboto"/>
              <a:sym typeface="Roboto"/>
            </a:endParaRPr>
          </a:p>
        </p:txBody>
      </p:sp>
      <p:sp>
        <p:nvSpPr>
          <p:cNvPr id="107" name="Google Shape;107;p15"/>
          <p:cNvSpPr txBox="1"/>
          <p:nvPr/>
        </p:nvSpPr>
        <p:spPr>
          <a:xfrm>
            <a:off x="311700" y="4568875"/>
            <a:ext cx="316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a:ea typeface="Roboto"/>
                <a:cs typeface="Roboto"/>
                <a:sym typeface="Roboto"/>
              </a:rPr>
              <a:t>How to move each “muscle” to walk</a:t>
            </a:r>
            <a:endParaRPr sz="1000">
              <a:solidFill>
                <a:schemeClr val="dk2"/>
              </a:solidFill>
              <a:latin typeface="Roboto"/>
              <a:ea typeface="Roboto"/>
              <a:cs typeface="Roboto"/>
              <a:sym typeface="Roboto"/>
            </a:endParaRPr>
          </a:p>
        </p:txBody>
      </p:sp>
      <p:sp>
        <p:nvSpPr>
          <p:cNvPr id="108" name="Google Shape;108;p15"/>
          <p:cNvSpPr txBox="1"/>
          <p:nvPr/>
        </p:nvSpPr>
        <p:spPr>
          <a:xfrm>
            <a:off x="5889750" y="4531900"/>
            <a:ext cx="15990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a:ea typeface="Roboto"/>
                <a:cs typeface="Roboto"/>
                <a:sym typeface="Roboto"/>
              </a:rPr>
              <a:t>Next word in a </a:t>
            </a:r>
            <a:r>
              <a:rPr lang="en" sz="1000">
                <a:solidFill>
                  <a:schemeClr val="dk2"/>
                </a:solidFill>
                <a:latin typeface="Roboto"/>
                <a:ea typeface="Roboto"/>
                <a:cs typeface="Roboto"/>
                <a:sym typeface="Roboto"/>
              </a:rPr>
              <a:t>sentence</a:t>
            </a:r>
            <a:endParaRPr sz="10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311700" y="789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model predicting?</a:t>
            </a:r>
            <a:endParaRPr/>
          </a:p>
        </p:txBody>
      </p:sp>
      <p:pic>
        <p:nvPicPr>
          <p:cNvPr id="114" name="Google Shape;114;p16"/>
          <p:cNvPicPr preferRelativeResize="0"/>
          <p:nvPr/>
        </p:nvPicPr>
        <p:blipFill>
          <a:blip r:embed="rId3">
            <a:alphaModFix/>
          </a:blip>
          <a:stretch>
            <a:fillRect/>
          </a:stretch>
        </p:blipFill>
        <p:spPr>
          <a:xfrm>
            <a:off x="332725" y="576900"/>
            <a:ext cx="3205649" cy="1802300"/>
          </a:xfrm>
          <a:prstGeom prst="rect">
            <a:avLst/>
          </a:prstGeom>
          <a:noFill/>
          <a:ln>
            <a:noFill/>
          </a:ln>
        </p:spPr>
      </p:pic>
      <p:pic>
        <p:nvPicPr>
          <p:cNvPr id="115" name="Google Shape;115;p16"/>
          <p:cNvPicPr preferRelativeResize="0"/>
          <p:nvPr/>
        </p:nvPicPr>
        <p:blipFill>
          <a:blip r:embed="rId4">
            <a:alphaModFix/>
          </a:blip>
          <a:stretch>
            <a:fillRect/>
          </a:stretch>
        </p:blipFill>
        <p:spPr>
          <a:xfrm>
            <a:off x="311699" y="2787225"/>
            <a:ext cx="3167381" cy="1781650"/>
          </a:xfrm>
          <a:prstGeom prst="rect">
            <a:avLst/>
          </a:prstGeom>
          <a:noFill/>
          <a:ln>
            <a:noFill/>
          </a:ln>
        </p:spPr>
      </p:pic>
      <p:pic>
        <p:nvPicPr>
          <p:cNvPr id="116" name="Google Shape;116;p16"/>
          <p:cNvPicPr preferRelativeResize="0"/>
          <p:nvPr/>
        </p:nvPicPr>
        <p:blipFill rotWithShape="1">
          <a:blip r:embed="rId5">
            <a:alphaModFix/>
          </a:blip>
          <a:srcRect b="0" l="28977" r="0" t="13247"/>
          <a:stretch/>
        </p:blipFill>
        <p:spPr>
          <a:xfrm>
            <a:off x="4740397" y="2729600"/>
            <a:ext cx="4061929" cy="1802300"/>
          </a:xfrm>
          <a:prstGeom prst="rect">
            <a:avLst/>
          </a:prstGeom>
          <a:noFill/>
          <a:ln>
            <a:noFill/>
          </a:ln>
        </p:spPr>
      </p:pic>
      <p:pic>
        <p:nvPicPr>
          <p:cNvPr id="117" name="Google Shape;117;p16"/>
          <p:cNvPicPr preferRelativeResize="0"/>
          <p:nvPr/>
        </p:nvPicPr>
        <p:blipFill rotWithShape="1">
          <a:blip r:embed="rId6">
            <a:alphaModFix/>
          </a:blip>
          <a:srcRect b="20027" l="73513" r="0" t="21259"/>
          <a:stretch/>
        </p:blipFill>
        <p:spPr>
          <a:xfrm>
            <a:off x="4210994" y="576888"/>
            <a:ext cx="1732630" cy="1620225"/>
          </a:xfrm>
          <a:prstGeom prst="rect">
            <a:avLst/>
          </a:prstGeom>
          <a:noFill/>
          <a:ln>
            <a:noFill/>
          </a:ln>
        </p:spPr>
      </p:pic>
      <p:pic>
        <p:nvPicPr>
          <p:cNvPr id="118" name="Google Shape;118;p16"/>
          <p:cNvPicPr preferRelativeResize="0"/>
          <p:nvPr/>
        </p:nvPicPr>
        <p:blipFill>
          <a:blip r:embed="rId7">
            <a:alphaModFix/>
          </a:blip>
          <a:stretch>
            <a:fillRect/>
          </a:stretch>
        </p:blipFill>
        <p:spPr>
          <a:xfrm>
            <a:off x="5984000" y="585575"/>
            <a:ext cx="3205650" cy="1602841"/>
          </a:xfrm>
          <a:prstGeom prst="rect">
            <a:avLst/>
          </a:prstGeom>
          <a:noFill/>
          <a:ln>
            <a:noFill/>
          </a:ln>
        </p:spPr>
      </p:pic>
      <p:sp>
        <p:nvSpPr>
          <p:cNvPr id="119" name="Google Shape;119;p16"/>
          <p:cNvSpPr txBox="1"/>
          <p:nvPr/>
        </p:nvSpPr>
        <p:spPr>
          <a:xfrm>
            <a:off x="1188588" y="2333575"/>
            <a:ext cx="141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a:ea typeface="Roboto"/>
                <a:cs typeface="Roboto"/>
                <a:sym typeface="Roboto"/>
              </a:rPr>
              <a:t>Next day’s weather</a:t>
            </a:r>
            <a:endParaRPr sz="1000">
              <a:solidFill>
                <a:schemeClr val="dk2"/>
              </a:solidFill>
              <a:latin typeface="Roboto"/>
              <a:ea typeface="Roboto"/>
              <a:cs typeface="Roboto"/>
              <a:sym typeface="Roboto"/>
            </a:endParaRPr>
          </a:p>
        </p:txBody>
      </p:sp>
      <p:sp>
        <p:nvSpPr>
          <p:cNvPr id="120" name="Google Shape;120;p16"/>
          <p:cNvSpPr txBox="1"/>
          <p:nvPr/>
        </p:nvSpPr>
        <p:spPr>
          <a:xfrm>
            <a:off x="4370500" y="2175925"/>
            <a:ext cx="141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a:ea typeface="Roboto"/>
                <a:cs typeface="Roboto"/>
                <a:sym typeface="Roboto"/>
              </a:rPr>
              <a:t>Objects in an image</a:t>
            </a:r>
            <a:endParaRPr sz="1000">
              <a:solidFill>
                <a:schemeClr val="dk2"/>
              </a:solidFill>
              <a:latin typeface="Roboto"/>
              <a:ea typeface="Roboto"/>
              <a:cs typeface="Roboto"/>
              <a:sym typeface="Roboto"/>
            </a:endParaRPr>
          </a:p>
        </p:txBody>
      </p:sp>
      <p:sp>
        <p:nvSpPr>
          <p:cNvPr id="121" name="Google Shape;121;p16"/>
          <p:cNvSpPr txBox="1"/>
          <p:nvPr/>
        </p:nvSpPr>
        <p:spPr>
          <a:xfrm>
            <a:off x="6947050" y="2098975"/>
            <a:ext cx="141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a:ea typeface="Roboto"/>
                <a:cs typeface="Roboto"/>
                <a:sym typeface="Roboto"/>
              </a:rPr>
              <a:t>Cluster labels from unlabeled data</a:t>
            </a:r>
            <a:endParaRPr sz="1000">
              <a:solidFill>
                <a:schemeClr val="dk2"/>
              </a:solidFill>
              <a:latin typeface="Roboto"/>
              <a:ea typeface="Roboto"/>
              <a:cs typeface="Roboto"/>
              <a:sym typeface="Roboto"/>
            </a:endParaRPr>
          </a:p>
        </p:txBody>
      </p:sp>
      <p:sp>
        <p:nvSpPr>
          <p:cNvPr id="122" name="Google Shape;122;p16"/>
          <p:cNvSpPr txBox="1"/>
          <p:nvPr/>
        </p:nvSpPr>
        <p:spPr>
          <a:xfrm>
            <a:off x="311700" y="4568875"/>
            <a:ext cx="316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a:ea typeface="Roboto"/>
                <a:cs typeface="Roboto"/>
                <a:sym typeface="Roboto"/>
              </a:rPr>
              <a:t>How to move each “muscle” to walk</a:t>
            </a:r>
            <a:endParaRPr sz="1000">
              <a:solidFill>
                <a:schemeClr val="dk2"/>
              </a:solidFill>
              <a:latin typeface="Roboto"/>
              <a:ea typeface="Roboto"/>
              <a:cs typeface="Roboto"/>
              <a:sym typeface="Roboto"/>
            </a:endParaRPr>
          </a:p>
        </p:txBody>
      </p:sp>
      <p:sp>
        <p:nvSpPr>
          <p:cNvPr id="123" name="Google Shape;123;p16"/>
          <p:cNvSpPr txBox="1"/>
          <p:nvPr/>
        </p:nvSpPr>
        <p:spPr>
          <a:xfrm>
            <a:off x="5889750" y="4531900"/>
            <a:ext cx="15990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a:ea typeface="Roboto"/>
                <a:cs typeface="Roboto"/>
                <a:sym typeface="Roboto"/>
              </a:rPr>
              <a:t>Next word in a sequence</a:t>
            </a:r>
            <a:endParaRPr sz="1000">
              <a:solidFill>
                <a:schemeClr val="dk2"/>
              </a:solidFill>
              <a:latin typeface="Roboto"/>
              <a:ea typeface="Roboto"/>
              <a:cs typeface="Roboto"/>
              <a:sym typeface="Roboto"/>
            </a:endParaRPr>
          </a:p>
        </p:txBody>
      </p:sp>
      <p:sp>
        <p:nvSpPr>
          <p:cNvPr id="124" name="Google Shape;124;p16"/>
          <p:cNvSpPr/>
          <p:nvPr/>
        </p:nvSpPr>
        <p:spPr>
          <a:xfrm>
            <a:off x="254100" y="78925"/>
            <a:ext cx="5990700" cy="2631900"/>
          </a:xfrm>
          <a:prstGeom prst="flowChartConnecto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5" name="Google Shape;125;p16"/>
          <p:cNvSpPr/>
          <p:nvPr/>
        </p:nvSpPr>
        <p:spPr>
          <a:xfrm>
            <a:off x="6392950" y="389875"/>
            <a:ext cx="2521800" cy="2201700"/>
          </a:xfrm>
          <a:prstGeom prst="flowChartConnecto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6" name="Google Shape;126;p16"/>
          <p:cNvSpPr/>
          <p:nvPr/>
        </p:nvSpPr>
        <p:spPr>
          <a:xfrm>
            <a:off x="216575" y="2591575"/>
            <a:ext cx="3089100" cy="2631900"/>
          </a:xfrm>
          <a:prstGeom prst="flowChartConnecto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7" name="Google Shape;127;p16"/>
          <p:cNvSpPr txBox="1"/>
          <p:nvPr/>
        </p:nvSpPr>
        <p:spPr>
          <a:xfrm>
            <a:off x="2134100" y="1114250"/>
            <a:ext cx="2144400" cy="8682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0000"/>
                </a:solidFill>
                <a:latin typeface="Roboto"/>
                <a:ea typeface="Roboto"/>
                <a:cs typeface="Roboto"/>
                <a:sym typeface="Roboto"/>
              </a:rPr>
              <a:t>Supervised Learning</a:t>
            </a:r>
            <a:endParaRPr b="1" sz="2400">
              <a:solidFill>
                <a:srgbClr val="FF0000"/>
              </a:solidFill>
              <a:latin typeface="Roboto"/>
              <a:ea typeface="Roboto"/>
              <a:cs typeface="Roboto"/>
              <a:sym typeface="Roboto"/>
            </a:endParaRPr>
          </a:p>
        </p:txBody>
      </p:sp>
      <p:sp>
        <p:nvSpPr>
          <p:cNvPr id="128" name="Google Shape;128;p16"/>
          <p:cNvSpPr txBox="1"/>
          <p:nvPr/>
        </p:nvSpPr>
        <p:spPr>
          <a:xfrm>
            <a:off x="6777200" y="839275"/>
            <a:ext cx="1863600" cy="7473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0000"/>
                </a:solidFill>
                <a:latin typeface="Roboto"/>
                <a:ea typeface="Roboto"/>
                <a:cs typeface="Roboto"/>
                <a:sym typeface="Roboto"/>
              </a:rPr>
              <a:t>Uns</a:t>
            </a:r>
            <a:r>
              <a:rPr b="1" lang="en" sz="1900">
                <a:solidFill>
                  <a:srgbClr val="FF0000"/>
                </a:solidFill>
                <a:latin typeface="Roboto"/>
                <a:ea typeface="Roboto"/>
                <a:cs typeface="Roboto"/>
                <a:sym typeface="Roboto"/>
              </a:rPr>
              <a:t>upervised Learning</a:t>
            </a:r>
            <a:endParaRPr b="1" sz="1900">
              <a:solidFill>
                <a:srgbClr val="FF0000"/>
              </a:solidFill>
              <a:latin typeface="Roboto"/>
              <a:ea typeface="Roboto"/>
              <a:cs typeface="Roboto"/>
              <a:sym typeface="Roboto"/>
            </a:endParaRPr>
          </a:p>
        </p:txBody>
      </p:sp>
      <p:sp>
        <p:nvSpPr>
          <p:cNvPr id="129" name="Google Shape;129;p16"/>
          <p:cNvSpPr txBox="1"/>
          <p:nvPr/>
        </p:nvSpPr>
        <p:spPr>
          <a:xfrm>
            <a:off x="756450" y="3147100"/>
            <a:ext cx="1941300" cy="7473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FF0000"/>
                </a:solidFill>
                <a:latin typeface="Roboto"/>
                <a:ea typeface="Roboto"/>
                <a:cs typeface="Roboto"/>
                <a:sym typeface="Roboto"/>
              </a:rPr>
              <a:t>Reinforcement</a:t>
            </a:r>
            <a:r>
              <a:rPr b="1" lang="en" sz="1900">
                <a:solidFill>
                  <a:srgbClr val="FF0000"/>
                </a:solidFill>
                <a:latin typeface="Roboto"/>
                <a:ea typeface="Roboto"/>
                <a:cs typeface="Roboto"/>
                <a:sym typeface="Roboto"/>
              </a:rPr>
              <a:t> Learning</a:t>
            </a:r>
            <a:endParaRPr b="1" sz="1900">
              <a:solidFill>
                <a:srgbClr val="FF0000"/>
              </a:solidFill>
              <a:latin typeface="Roboto"/>
              <a:ea typeface="Roboto"/>
              <a:cs typeface="Roboto"/>
              <a:sym typeface="Roboto"/>
            </a:endParaRPr>
          </a:p>
        </p:txBody>
      </p:sp>
      <p:sp>
        <p:nvSpPr>
          <p:cNvPr id="130" name="Google Shape;130;p16"/>
          <p:cNvSpPr txBox="1"/>
          <p:nvPr/>
        </p:nvSpPr>
        <p:spPr>
          <a:xfrm rot="1146099">
            <a:off x="6710139" y="2945005"/>
            <a:ext cx="2144264" cy="1632129"/>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0000"/>
                </a:solidFill>
                <a:latin typeface="Roboto"/>
                <a:ea typeface="Roboto"/>
                <a:cs typeface="Roboto"/>
                <a:sym typeface="Roboto"/>
              </a:rPr>
              <a:t>A very complicated combination of all three.</a:t>
            </a:r>
            <a:endParaRPr b="1" sz="2400">
              <a:solidFill>
                <a:srgbClr val="FF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Supervised Learning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Supervised Learning</a:t>
            </a:r>
            <a:endParaRPr/>
          </a:p>
        </p:txBody>
      </p:sp>
      <p:sp>
        <p:nvSpPr>
          <p:cNvPr id="141" name="Google Shape;141;p18"/>
          <p:cNvSpPr txBox="1"/>
          <p:nvPr>
            <p:ph idx="1" type="body"/>
          </p:nvPr>
        </p:nvSpPr>
        <p:spPr>
          <a:xfrm>
            <a:off x="4942575" y="491750"/>
            <a:ext cx="4022400" cy="3339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Given a set of inputs and outputs, learn to predict the output from the input.</a:t>
            </a:r>
            <a:endParaRPr/>
          </a:p>
          <a:p>
            <a:pPr indent="-308371" lvl="1" marL="914400" rtl="0" algn="l">
              <a:spcBef>
                <a:spcPts val="0"/>
              </a:spcBef>
              <a:spcAft>
                <a:spcPts val="0"/>
              </a:spcAft>
              <a:buSzPct val="100000"/>
              <a:buChar char="○"/>
            </a:pPr>
            <a:r>
              <a:rPr lang="en" sz="1358"/>
              <a:t>Each kind of supervised model learns the associations between input and output differently. But at the end of the day, they all create a mapping between input and output, and you can treat them as a black box</a:t>
            </a:r>
            <a:endParaRPr sz="1358"/>
          </a:p>
          <a:p>
            <a:pPr indent="-334327" lvl="0" marL="457200" rtl="0" algn="l">
              <a:spcBef>
                <a:spcPts val="0"/>
              </a:spcBef>
              <a:spcAft>
                <a:spcPts val="0"/>
              </a:spcAft>
              <a:buSzPct val="100000"/>
              <a:buChar char="●"/>
            </a:pPr>
            <a:r>
              <a:rPr lang="en"/>
              <a:t>The more complex the problem, and the more complex the model, the more data you need.</a:t>
            </a:r>
            <a:endParaRPr/>
          </a:p>
          <a:p>
            <a:pPr indent="-310832" lvl="1" marL="914400" rtl="0" algn="l">
              <a:spcBef>
                <a:spcPts val="0"/>
              </a:spcBef>
              <a:spcAft>
                <a:spcPts val="0"/>
              </a:spcAft>
              <a:buSzPct val="100000"/>
              <a:buChar char="○"/>
            </a:pPr>
            <a:r>
              <a:rPr lang="en"/>
              <a:t>Getting the outputs to train on is the hard part. Many tasks require humans to label millions of data points.</a:t>
            </a:r>
            <a:endParaRPr/>
          </a:p>
        </p:txBody>
      </p:sp>
      <p:pic>
        <p:nvPicPr>
          <p:cNvPr id="142" name="Google Shape;142;p18"/>
          <p:cNvPicPr preferRelativeResize="0"/>
          <p:nvPr/>
        </p:nvPicPr>
        <p:blipFill rotWithShape="1">
          <a:blip r:embed="rId3">
            <a:alphaModFix/>
          </a:blip>
          <a:srcRect b="0" l="0" r="0" t="23518"/>
          <a:stretch/>
        </p:blipFill>
        <p:spPr>
          <a:xfrm>
            <a:off x="273325" y="1312739"/>
            <a:ext cx="4641102" cy="2518012"/>
          </a:xfrm>
          <a:prstGeom prst="rect">
            <a:avLst/>
          </a:prstGeom>
          <a:noFill/>
          <a:ln>
            <a:noFill/>
          </a:ln>
        </p:spPr>
      </p:pic>
      <p:sp>
        <p:nvSpPr>
          <p:cNvPr id="143" name="Google Shape;143;p18"/>
          <p:cNvSpPr txBox="1"/>
          <p:nvPr/>
        </p:nvSpPr>
        <p:spPr>
          <a:xfrm>
            <a:off x="369125" y="4125700"/>
            <a:ext cx="454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The model learns round + red = tomato just from labeled examples.</a:t>
            </a:r>
            <a:endParaRPr sz="11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endParaRPr/>
          </a:p>
        </p:txBody>
      </p:sp>
      <p:sp>
        <p:nvSpPr>
          <p:cNvPr id="149" name="Google Shape;149;p19"/>
          <p:cNvSpPr txBox="1"/>
          <p:nvPr>
            <p:ph idx="1" type="body"/>
          </p:nvPr>
        </p:nvSpPr>
        <p:spPr>
          <a:xfrm>
            <a:off x="311700" y="1039650"/>
            <a:ext cx="4738500" cy="35292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The most basic supervised model out there.</a:t>
            </a:r>
            <a:endParaRPr/>
          </a:p>
          <a:p>
            <a:pPr indent="-334327" lvl="0" marL="457200" rtl="0" algn="l">
              <a:spcBef>
                <a:spcPts val="0"/>
              </a:spcBef>
              <a:spcAft>
                <a:spcPts val="0"/>
              </a:spcAft>
              <a:buSzPct val="100000"/>
              <a:buChar char="●"/>
            </a:pPr>
            <a:r>
              <a:rPr lang="en"/>
              <a:t>Draws a “line of best fit.”</a:t>
            </a:r>
            <a:endParaRPr/>
          </a:p>
          <a:p>
            <a:pPr indent="-310832" lvl="1" marL="914400" rtl="0" algn="l">
              <a:spcBef>
                <a:spcPts val="0"/>
              </a:spcBef>
              <a:spcAft>
                <a:spcPts val="0"/>
              </a:spcAft>
              <a:buSzPct val="100000"/>
              <a:buChar char="○"/>
            </a:pPr>
            <a:r>
              <a:rPr lang="en"/>
              <a:t>In an X-Y plane, that means solving for m and b in y = m*x + b.</a:t>
            </a:r>
            <a:endParaRPr/>
          </a:p>
          <a:p>
            <a:pPr indent="-310832" lvl="1" marL="914400" rtl="0" algn="l">
              <a:spcBef>
                <a:spcPts val="0"/>
              </a:spcBef>
              <a:spcAft>
                <a:spcPts val="0"/>
              </a:spcAft>
              <a:buSzPct val="100000"/>
              <a:buChar char="○"/>
            </a:pPr>
            <a:r>
              <a:rPr lang="en"/>
              <a:t>For multidimensional data, this looks like               y = m1*x1 + m2*x2 + m3*x3 + b. </a:t>
            </a:r>
            <a:endParaRPr/>
          </a:p>
          <a:p>
            <a:pPr indent="-334327" lvl="0" marL="457200" rtl="0" algn="l">
              <a:spcBef>
                <a:spcPts val="0"/>
              </a:spcBef>
              <a:spcAft>
                <a:spcPts val="0"/>
              </a:spcAft>
              <a:buSzPct val="100000"/>
              <a:buChar char="●"/>
            </a:pPr>
            <a:r>
              <a:rPr lang="en"/>
              <a:t>Benefit: easily interpretable.</a:t>
            </a:r>
            <a:endParaRPr/>
          </a:p>
          <a:p>
            <a:pPr indent="-310832" lvl="1" marL="914400" rtl="0" algn="l">
              <a:spcBef>
                <a:spcPts val="0"/>
              </a:spcBef>
              <a:spcAft>
                <a:spcPts val="0"/>
              </a:spcAft>
              <a:buSzPct val="100000"/>
              <a:buChar char="○"/>
            </a:pPr>
            <a:r>
              <a:rPr lang="en"/>
              <a:t>Each learned weight is </a:t>
            </a:r>
            <a:r>
              <a:rPr lang="en"/>
              <a:t>easy</a:t>
            </a:r>
            <a:r>
              <a:rPr lang="en"/>
              <a:t> to understand. It means, for every time x increases by 1, y increases by m.</a:t>
            </a:r>
            <a:endParaRPr/>
          </a:p>
          <a:p>
            <a:pPr indent="-334327" lvl="0" marL="457200" rtl="0" algn="l">
              <a:spcBef>
                <a:spcPts val="0"/>
              </a:spcBef>
              <a:spcAft>
                <a:spcPts val="0"/>
              </a:spcAft>
              <a:buSzPct val="100000"/>
              <a:buChar char="●"/>
            </a:pPr>
            <a:r>
              <a:rPr lang="en"/>
              <a:t>Drawback: can only represent linear relationships between input and output.</a:t>
            </a:r>
            <a:endParaRPr/>
          </a:p>
          <a:p>
            <a:pPr indent="-310832" lvl="1" marL="914400" rtl="0" algn="l">
              <a:spcBef>
                <a:spcPts val="0"/>
              </a:spcBef>
              <a:spcAft>
                <a:spcPts val="0"/>
              </a:spcAft>
              <a:buSzPct val="100000"/>
              <a:buChar char="○"/>
            </a:pPr>
            <a:r>
              <a:rPr lang="en"/>
              <a:t>If you have non-linear relationships in your data, you either need to transform them so that they’re linear, or use a different model altogether.</a:t>
            </a:r>
            <a:endParaRPr/>
          </a:p>
        </p:txBody>
      </p:sp>
      <p:pic>
        <p:nvPicPr>
          <p:cNvPr id="150" name="Google Shape;150;p19"/>
          <p:cNvPicPr preferRelativeResize="0"/>
          <p:nvPr/>
        </p:nvPicPr>
        <p:blipFill>
          <a:blip r:embed="rId3">
            <a:alphaModFix/>
          </a:blip>
          <a:stretch>
            <a:fillRect/>
          </a:stretch>
        </p:blipFill>
        <p:spPr>
          <a:xfrm>
            <a:off x="5171500" y="820797"/>
            <a:ext cx="3765475" cy="255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K-Nearest Neighbors</a:t>
            </a:r>
            <a:endParaRPr/>
          </a:p>
        </p:txBody>
      </p:sp>
      <p:sp>
        <p:nvSpPr>
          <p:cNvPr id="156" name="Google Shape;156;p20"/>
          <p:cNvSpPr txBox="1"/>
          <p:nvPr>
            <p:ph idx="1" type="body"/>
          </p:nvPr>
        </p:nvSpPr>
        <p:spPr>
          <a:xfrm>
            <a:off x="273375" y="1017800"/>
            <a:ext cx="4170900" cy="37179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One of the simplest models, but it still manages to outperform large neural networks on many tasks.</a:t>
            </a:r>
            <a:endParaRPr/>
          </a:p>
          <a:p>
            <a:pPr indent="-317182" lvl="0" marL="457200" rtl="0" algn="l">
              <a:spcBef>
                <a:spcPts val="0"/>
              </a:spcBef>
              <a:spcAft>
                <a:spcPts val="0"/>
              </a:spcAft>
              <a:buSzPct val="100000"/>
              <a:buChar char="●"/>
            </a:pPr>
            <a:r>
              <a:rPr lang="en"/>
              <a:t>Creates a map showing how close each input data point is to </a:t>
            </a:r>
            <a:r>
              <a:rPr lang="en"/>
              <a:t>each other</a:t>
            </a:r>
            <a:r>
              <a:rPr lang="en"/>
              <a:t>. At prediction time, simply find the closest K data points, average their output values, and return it.</a:t>
            </a:r>
            <a:endParaRPr/>
          </a:p>
          <a:p>
            <a:pPr indent="-297497" lvl="1" marL="914400" rtl="0" algn="l">
              <a:spcBef>
                <a:spcPts val="0"/>
              </a:spcBef>
              <a:spcAft>
                <a:spcPts val="0"/>
              </a:spcAft>
              <a:buSzPct val="100000"/>
              <a:buChar char="○"/>
            </a:pPr>
            <a:r>
              <a:rPr lang="en"/>
              <a:t>K is a hyperparameter.</a:t>
            </a:r>
            <a:endParaRPr/>
          </a:p>
          <a:p>
            <a:pPr indent="-297497" lvl="1" marL="914400" rtl="0" algn="l">
              <a:spcBef>
                <a:spcPts val="0"/>
              </a:spcBef>
              <a:spcAft>
                <a:spcPts val="0"/>
              </a:spcAft>
              <a:buSzPct val="100000"/>
              <a:buChar char="○"/>
            </a:pPr>
            <a:r>
              <a:rPr lang="en"/>
              <a:t>Can use different definitions of “closest.”</a:t>
            </a:r>
            <a:endParaRPr/>
          </a:p>
          <a:p>
            <a:pPr indent="-317182" lvl="0" marL="457200" rtl="0" algn="l">
              <a:spcBef>
                <a:spcPts val="0"/>
              </a:spcBef>
              <a:spcAft>
                <a:spcPts val="0"/>
              </a:spcAft>
              <a:buSzPct val="100000"/>
              <a:buChar char="●"/>
            </a:pPr>
            <a:r>
              <a:rPr lang="en"/>
              <a:t>Benefits:</a:t>
            </a:r>
            <a:endParaRPr/>
          </a:p>
          <a:p>
            <a:pPr indent="-297497" lvl="1" marL="914400" rtl="0" algn="l">
              <a:spcBef>
                <a:spcPts val="0"/>
              </a:spcBef>
              <a:spcAft>
                <a:spcPts val="0"/>
              </a:spcAft>
              <a:buSzPct val="100000"/>
              <a:buChar char="○"/>
            </a:pPr>
            <a:r>
              <a:rPr lang="en"/>
              <a:t>Versatile and e</a:t>
            </a:r>
            <a:r>
              <a:rPr lang="en"/>
              <a:t>asy</a:t>
            </a:r>
            <a:r>
              <a:rPr lang="en"/>
              <a:t> to understand.</a:t>
            </a:r>
            <a:endParaRPr/>
          </a:p>
          <a:p>
            <a:pPr indent="-317182" lvl="0" marL="457200" rtl="0" algn="l">
              <a:spcBef>
                <a:spcPts val="0"/>
              </a:spcBef>
              <a:spcAft>
                <a:spcPts val="0"/>
              </a:spcAft>
              <a:buSzPct val="100000"/>
              <a:buChar char="●"/>
            </a:pPr>
            <a:r>
              <a:rPr lang="en"/>
              <a:t>Drawbacks:</a:t>
            </a:r>
            <a:endParaRPr/>
          </a:p>
          <a:p>
            <a:pPr indent="-297497" lvl="1" marL="914400" rtl="0" algn="l">
              <a:spcBef>
                <a:spcPts val="0"/>
              </a:spcBef>
              <a:spcAft>
                <a:spcPts val="0"/>
              </a:spcAft>
              <a:buSzPct val="100000"/>
              <a:buChar char="○"/>
            </a:pPr>
            <a:r>
              <a:rPr lang="en"/>
              <a:t>Computationally and memory inefficient.</a:t>
            </a:r>
            <a:endParaRPr/>
          </a:p>
          <a:p>
            <a:pPr indent="-297497" lvl="2" marL="1371600" rtl="0" algn="l">
              <a:spcBef>
                <a:spcPts val="0"/>
              </a:spcBef>
              <a:spcAft>
                <a:spcPts val="0"/>
              </a:spcAft>
              <a:buSzPct val="100000"/>
              <a:buChar char="■"/>
            </a:pPr>
            <a:r>
              <a:rPr lang="en"/>
              <a:t>Representing a training database of 1 million datapoints with KNN is slow and takes a good amount of computing power.</a:t>
            </a:r>
            <a:endParaRPr/>
          </a:p>
        </p:txBody>
      </p:sp>
      <p:pic>
        <p:nvPicPr>
          <p:cNvPr id="157" name="Google Shape;157;p20"/>
          <p:cNvPicPr preferRelativeResize="0"/>
          <p:nvPr/>
        </p:nvPicPr>
        <p:blipFill>
          <a:blip r:embed="rId3">
            <a:alphaModFix/>
          </a:blip>
          <a:stretch>
            <a:fillRect/>
          </a:stretch>
        </p:blipFill>
        <p:spPr>
          <a:xfrm>
            <a:off x="4687000" y="701272"/>
            <a:ext cx="4242476" cy="2792975"/>
          </a:xfrm>
          <a:prstGeom prst="rect">
            <a:avLst/>
          </a:prstGeom>
          <a:noFill/>
          <a:ln>
            <a:noFill/>
          </a:ln>
        </p:spPr>
      </p:pic>
      <p:sp>
        <p:nvSpPr>
          <p:cNvPr id="158" name="Google Shape;158;p20"/>
          <p:cNvSpPr txBox="1"/>
          <p:nvPr/>
        </p:nvSpPr>
        <p:spPr>
          <a:xfrm>
            <a:off x="6479600" y="3494250"/>
            <a:ext cx="304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a:ea typeface="Roboto"/>
                <a:cs typeface="Roboto"/>
                <a:sym typeface="Roboto"/>
              </a:rPr>
              <a:t>k=1</a:t>
            </a:r>
            <a:endParaRPr sz="18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306425" y="1682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Tree</a:t>
            </a:r>
            <a:endParaRPr/>
          </a:p>
        </p:txBody>
      </p:sp>
      <p:sp>
        <p:nvSpPr>
          <p:cNvPr id="164" name="Google Shape;164;p21"/>
          <p:cNvSpPr txBox="1"/>
          <p:nvPr>
            <p:ph idx="1" type="body"/>
          </p:nvPr>
        </p:nvSpPr>
        <p:spPr>
          <a:xfrm>
            <a:off x="245775" y="745150"/>
            <a:ext cx="3846300" cy="41142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SzPct val="100000"/>
              <a:buChar char="●"/>
            </a:pPr>
            <a:r>
              <a:rPr lang="en"/>
              <a:t>Sequentially splits the data into two or more branches at each node.</a:t>
            </a:r>
            <a:endParaRPr/>
          </a:p>
          <a:p>
            <a:pPr indent="-284162" lvl="1" marL="914400" rtl="0" algn="l">
              <a:spcBef>
                <a:spcPts val="0"/>
              </a:spcBef>
              <a:spcAft>
                <a:spcPts val="0"/>
              </a:spcAft>
              <a:buSzPct val="100000"/>
              <a:buChar char="○"/>
            </a:pPr>
            <a:r>
              <a:rPr lang="en"/>
              <a:t>It does this based on how well it separates your classes.</a:t>
            </a:r>
            <a:endParaRPr/>
          </a:p>
          <a:p>
            <a:pPr indent="-300037" lvl="0" marL="457200" rtl="0" algn="l">
              <a:spcBef>
                <a:spcPts val="0"/>
              </a:spcBef>
              <a:spcAft>
                <a:spcPts val="0"/>
              </a:spcAft>
              <a:buSzPct val="100000"/>
              <a:buChar char="●"/>
            </a:pPr>
            <a:r>
              <a:rPr lang="en"/>
              <a:t>At prediction time, simply follow the tree from the root node to the leafs.</a:t>
            </a:r>
            <a:endParaRPr/>
          </a:p>
          <a:p>
            <a:pPr indent="-300037" lvl="0" marL="457200" rtl="0" algn="l">
              <a:spcBef>
                <a:spcPts val="0"/>
              </a:spcBef>
              <a:spcAft>
                <a:spcPts val="0"/>
              </a:spcAft>
              <a:buSzPct val="100000"/>
              <a:buChar char="●"/>
            </a:pPr>
            <a:r>
              <a:rPr lang="en"/>
              <a:t>How many branches per split, and how many splits in a tree are hyperparameters.</a:t>
            </a:r>
            <a:endParaRPr/>
          </a:p>
          <a:p>
            <a:pPr indent="-300037" lvl="0" marL="457200" rtl="0" algn="l">
              <a:spcBef>
                <a:spcPts val="0"/>
              </a:spcBef>
              <a:spcAft>
                <a:spcPts val="0"/>
              </a:spcAft>
              <a:buSzPct val="100000"/>
              <a:buChar char="●"/>
            </a:pPr>
            <a:r>
              <a:rPr lang="en"/>
              <a:t>Benefits:</a:t>
            </a:r>
            <a:endParaRPr/>
          </a:p>
          <a:p>
            <a:pPr indent="-284162" lvl="1" marL="914400" rtl="0" algn="l">
              <a:spcBef>
                <a:spcPts val="0"/>
              </a:spcBef>
              <a:spcAft>
                <a:spcPts val="0"/>
              </a:spcAft>
              <a:buSzPct val="100000"/>
              <a:buChar char="○"/>
            </a:pPr>
            <a:r>
              <a:rPr lang="en"/>
              <a:t>Highly interpretable and can represent complex relationships.</a:t>
            </a:r>
            <a:endParaRPr/>
          </a:p>
          <a:p>
            <a:pPr indent="-300037" lvl="0" marL="457200" rtl="0" algn="l">
              <a:spcBef>
                <a:spcPts val="0"/>
              </a:spcBef>
              <a:spcAft>
                <a:spcPts val="0"/>
              </a:spcAft>
              <a:buSzPct val="100000"/>
              <a:buChar char="●"/>
            </a:pPr>
            <a:r>
              <a:rPr lang="en"/>
              <a:t>Drawbacks:</a:t>
            </a:r>
            <a:endParaRPr/>
          </a:p>
          <a:p>
            <a:pPr indent="-284162" lvl="1" marL="914400" rtl="0" algn="l">
              <a:spcBef>
                <a:spcPts val="0"/>
              </a:spcBef>
              <a:spcAft>
                <a:spcPts val="0"/>
              </a:spcAft>
              <a:buSzPct val="100000"/>
              <a:buChar char="○"/>
            </a:pPr>
            <a:r>
              <a:rPr lang="en"/>
              <a:t>Needs extensive hyperparameter tuning. Too few splits and the model is useless. Too many and it simply memorizes the training data and won’t generalize well.</a:t>
            </a:r>
            <a:endParaRPr/>
          </a:p>
          <a:p>
            <a:pPr indent="-300037" lvl="0" marL="457200" rtl="0" algn="l">
              <a:spcBef>
                <a:spcPts val="0"/>
              </a:spcBef>
              <a:spcAft>
                <a:spcPts val="0"/>
              </a:spcAft>
              <a:buSzPct val="100000"/>
              <a:buChar char="●"/>
            </a:pPr>
            <a:r>
              <a:rPr lang="en"/>
              <a:t>Decision trees can be ensembled in lots of fun ways.</a:t>
            </a:r>
            <a:endParaRPr/>
          </a:p>
          <a:p>
            <a:pPr indent="-284162" lvl="1" marL="914400" rtl="0" algn="l">
              <a:spcBef>
                <a:spcPts val="0"/>
              </a:spcBef>
              <a:spcAft>
                <a:spcPts val="0"/>
              </a:spcAft>
              <a:buSzPct val="100000"/>
              <a:buChar char="○"/>
            </a:pPr>
            <a:r>
              <a:rPr lang="en"/>
              <a:t>What would happen if you made 10 decision trees, gave each one access to only 20% of your inputs, and averaged their predictions? A new kind of model called a Random Forest.</a:t>
            </a:r>
            <a:endParaRPr/>
          </a:p>
          <a:p>
            <a:pPr indent="-284162" lvl="1" marL="914400" rtl="0" algn="l">
              <a:spcBef>
                <a:spcPts val="0"/>
              </a:spcBef>
              <a:spcAft>
                <a:spcPts val="0"/>
              </a:spcAft>
              <a:buSzPct val="100000"/>
              <a:buChar char="○"/>
            </a:pPr>
            <a:r>
              <a:rPr lang="en"/>
              <a:t>Or what if you trained a second decision tree to predict how wrong the first tree is, then adjust the original prediction? That’s XGBoost (mostly).</a:t>
            </a:r>
            <a:endParaRPr/>
          </a:p>
        </p:txBody>
      </p:sp>
      <p:pic>
        <p:nvPicPr>
          <p:cNvPr id="165" name="Google Shape;165;p21"/>
          <p:cNvPicPr preferRelativeResize="0"/>
          <p:nvPr/>
        </p:nvPicPr>
        <p:blipFill>
          <a:blip r:embed="rId3">
            <a:alphaModFix/>
          </a:blip>
          <a:stretch>
            <a:fillRect/>
          </a:stretch>
        </p:blipFill>
        <p:spPr>
          <a:xfrm>
            <a:off x="3985100" y="312325"/>
            <a:ext cx="5036201" cy="31697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